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4" r:id="rId2"/>
    <p:sldId id="285" r:id="rId3"/>
    <p:sldId id="286" r:id="rId4"/>
    <p:sldId id="298" r:id="rId5"/>
    <p:sldId id="287" r:id="rId6"/>
    <p:sldId id="300" r:id="rId7"/>
    <p:sldId id="290" r:id="rId8"/>
    <p:sldId id="299" r:id="rId9"/>
    <p:sldId id="289" r:id="rId10"/>
    <p:sldId id="305" r:id="rId11"/>
    <p:sldId id="291" r:id="rId12"/>
    <p:sldId id="303" r:id="rId13"/>
    <p:sldId id="304" r:id="rId14"/>
    <p:sldId id="268" r:id="rId15"/>
    <p:sldId id="302" r:id="rId16"/>
    <p:sldId id="27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AB2B2"/>
    <a:srgbClr val="860039"/>
    <a:srgbClr val="B8004F"/>
    <a:srgbClr val="D00045"/>
    <a:srgbClr val="FF155D"/>
    <a:srgbClr val="158F90"/>
    <a:srgbClr val="0AD4D4"/>
    <a:srgbClr val="EE004E"/>
    <a:srgbClr val="FF25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2" autoAdjust="0"/>
    <p:restoredTop sz="94674"/>
  </p:normalViewPr>
  <p:slideViewPr>
    <p:cSldViewPr snapToGrid="0">
      <p:cViewPr varScale="1">
        <p:scale>
          <a:sx n="83" d="100"/>
          <a:sy n="83" d="100"/>
        </p:scale>
        <p:origin x="878" y="48"/>
      </p:cViewPr>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5DF74-4F11-4D39-B9F2-141234440F57}" type="datetimeFigureOut">
              <a:rPr lang="zh-CN" altLang="en-US" smtClean="0"/>
              <a:t>2018/7/13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3B031-79CB-417B-8903-2A34AE9B04E1}" type="slidenum">
              <a:rPr lang="zh-CN" altLang="en-US" smtClean="0"/>
              <a:t>‹#›</a:t>
            </a:fld>
            <a:endParaRPr lang="zh-CN" altLang="en-US"/>
          </a:p>
        </p:txBody>
      </p:sp>
    </p:spTree>
    <p:extLst>
      <p:ext uri="{BB962C8B-B14F-4D97-AF65-F5344CB8AC3E}">
        <p14:creationId xmlns:p14="http://schemas.microsoft.com/office/powerpoint/2010/main" val="3428264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73B031-79CB-417B-8903-2A34AE9B04E1}" type="slidenum">
              <a:rPr lang="zh-CN" altLang="en-US" smtClean="0"/>
              <a:t>4</a:t>
            </a:fld>
            <a:endParaRPr lang="zh-CN" altLang="en-US"/>
          </a:p>
        </p:txBody>
      </p:sp>
    </p:spTree>
    <p:extLst>
      <p:ext uri="{BB962C8B-B14F-4D97-AF65-F5344CB8AC3E}">
        <p14:creationId xmlns:p14="http://schemas.microsoft.com/office/powerpoint/2010/main" val="225819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73B031-79CB-417B-8903-2A34AE9B04E1}" type="slidenum">
              <a:rPr lang="zh-CN" altLang="en-US" smtClean="0"/>
              <a:t>16</a:t>
            </a:fld>
            <a:endParaRPr lang="zh-CN" altLang="en-US"/>
          </a:p>
        </p:txBody>
      </p:sp>
    </p:spTree>
    <p:extLst>
      <p:ext uri="{BB962C8B-B14F-4D97-AF65-F5344CB8AC3E}">
        <p14:creationId xmlns:p14="http://schemas.microsoft.com/office/powerpoint/2010/main" val="410960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9419"/>
          <a:stretch/>
        </p:blipFill>
        <p:spPr>
          <a:xfrm>
            <a:off x="0" y="0"/>
            <a:ext cx="12192000" cy="6902245"/>
          </a:xfrm>
          <a:prstGeom prst="rect">
            <a:avLst/>
          </a:prstGeom>
        </p:spPr>
      </p:pic>
      <p:sp>
        <p:nvSpPr>
          <p:cNvPr id="7" name="矩形 6"/>
          <p:cNvSpPr/>
          <p:nvPr userDrawn="1"/>
        </p:nvSpPr>
        <p:spPr>
          <a:xfrm>
            <a:off x="0" y="1231899"/>
            <a:ext cx="12192000" cy="5668297"/>
          </a:xfrm>
          <a:prstGeom prst="rect">
            <a:avLst/>
          </a:prstGeom>
          <a:gradFill flip="none" rotWithShape="1">
            <a:gsLst>
              <a:gs pos="100000">
                <a:schemeClr val="accent3">
                  <a:lumMod val="5000"/>
                  <a:lumOff val="95000"/>
                </a:schemeClr>
              </a:gs>
              <a:gs pos="72000">
                <a:schemeClr val="bg1">
                  <a:lumMod val="95000"/>
                </a:schemeClr>
              </a:gs>
              <a:gs pos="30000">
                <a:schemeClr val="bg1">
                  <a:lumMod val="85000"/>
                </a:schemeClr>
              </a:gs>
              <a:gs pos="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615043" y="344767"/>
            <a:ext cx="666750" cy="572355"/>
          </a:xfrm>
          <a:prstGeom prst="parallelogram">
            <a:avLst>
              <a:gd name="adj" fmla="val 379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0" hasCustomPrompt="1"/>
          </p:nvPr>
        </p:nvSpPr>
        <p:spPr>
          <a:xfrm>
            <a:off x="1267441" y="330296"/>
            <a:ext cx="3098800" cy="457104"/>
          </a:xfrm>
          <a:prstGeom prst="rect">
            <a:avLst/>
          </a:prstGeom>
        </p:spPr>
        <p:txBody>
          <a:bodyPr/>
          <a:lstStyle>
            <a:lvl1pPr marL="0" indent="0">
              <a:buNone/>
              <a:defRPr b="1">
                <a:solidFill>
                  <a:schemeClr val="bg1"/>
                </a:solidFill>
              </a:defRPr>
            </a:lvl1pPr>
          </a:lstStyle>
          <a:p>
            <a:pPr lvl="0"/>
            <a:r>
              <a:rPr lang="zh-CN" altLang="en-US" dirty="0"/>
              <a:t>点击此处添加标题</a:t>
            </a:r>
          </a:p>
        </p:txBody>
      </p:sp>
      <p:sp>
        <p:nvSpPr>
          <p:cNvPr id="16" name="文本占位符 15"/>
          <p:cNvSpPr>
            <a:spLocks noGrp="1"/>
          </p:cNvSpPr>
          <p:nvPr>
            <p:ph type="body" sz="quarter" idx="11" hasCustomPrompt="1"/>
          </p:nvPr>
        </p:nvSpPr>
        <p:spPr>
          <a:xfrm>
            <a:off x="1269093" y="733636"/>
            <a:ext cx="2552700" cy="313448"/>
          </a:xfrm>
          <a:prstGeom prst="rect">
            <a:avLst/>
          </a:prstGeom>
        </p:spPr>
        <p:txBody>
          <a:bodyPr/>
          <a:lstStyle>
            <a:lvl1pPr marL="0" indent="0">
              <a:buNone/>
              <a:defRPr sz="2000" baseline="0">
                <a:solidFill>
                  <a:schemeClr val="bg1"/>
                </a:solidFill>
              </a:defRPr>
            </a:lvl1pPr>
          </a:lstStyle>
          <a:p>
            <a:pPr lvl="0"/>
            <a:r>
              <a:rPr lang="en-US" altLang="zh-CN" dirty="0"/>
              <a:t>ADD YOUR TITLE HERE</a:t>
            </a:r>
            <a:endParaRPr lang="zh-CN" altLang="en-US" dirty="0"/>
          </a:p>
        </p:txBody>
      </p:sp>
    </p:spTree>
    <p:extLst>
      <p:ext uri="{BB962C8B-B14F-4D97-AF65-F5344CB8AC3E}">
        <p14:creationId xmlns:p14="http://schemas.microsoft.com/office/powerpoint/2010/main" val="27804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9419"/>
          <a:stretch/>
        </p:blipFill>
        <p:spPr>
          <a:xfrm>
            <a:off x="0" y="0"/>
            <a:ext cx="12192000" cy="6902245"/>
          </a:xfrm>
          <a:prstGeom prst="rect">
            <a:avLst/>
          </a:prstGeom>
        </p:spPr>
      </p:pic>
    </p:spTree>
    <p:extLst>
      <p:ext uri="{BB962C8B-B14F-4D97-AF65-F5344CB8AC3E}">
        <p14:creationId xmlns:p14="http://schemas.microsoft.com/office/powerpoint/2010/main" val="2008109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6" name="矩形 5"/>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7" name="矩形 6"/>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latin typeface="Segoe UI" panose="020B0502040204020203" pitchFamily="34" charset="0"/>
                <a:cs typeface="Segoe UI" panose="020B0502040204020203" pitchFamily="34" charset="0"/>
              </a:rPr>
              <a:t>Office</a:t>
            </a:r>
            <a:r>
              <a:rPr lang="en-US" altLang="zh-CN" sz="1333" dirty="0">
                <a:solidFill>
                  <a:prstClr val="white"/>
                </a:solidFill>
                <a:latin typeface="Segoe UI" panose="020B0502040204020203" pitchFamily="34" charset="0"/>
                <a:cs typeface="Segoe UI" panose="020B0502040204020203" pitchFamily="34" charset="0"/>
              </a:rPr>
              <a:t>PLUS</a:t>
            </a:r>
            <a:r>
              <a:rPr lang="en-US" altLang="zh-CN" sz="1333" dirty="0">
                <a:solidFill>
                  <a:prstClr val="white"/>
                </a:solidFill>
              </a:rPr>
              <a:t>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8" name="矩形 7"/>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428238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28582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92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6.wdp"/><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4" Type="http://schemas.openxmlformats.org/officeDocument/2006/relationships/hyperlink" Target="http://www.ecr23.me/over-the-se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10" Type="http://schemas.openxmlformats.org/officeDocument/2006/relationships/image" Target="../media/image10.jpeg"/><Relationship Id="rId4" Type="http://schemas.microsoft.com/office/2007/relationships/hdphoto" Target="../media/hdphoto1.wdp"/><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2.wdp"/><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10895"/>
          <a:stretch/>
        </p:blipFill>
        <p:spPr>
          <a:xfrm>
            <a:off x="-161019" y="1"/>
            <a:ext cx="12733868" cy="7067550"/>
          </a:xfrm>
          <a:prstGeom prst="rect">
            <a:avLst/>
          </a:prstGeom>
          <a:effectLst>
            <a:glow>
              <a:schemeClr val="accent1">
                <a:alpha val="40000"/>
              </a:schemeClr>
            </a:glow>
            <a:outerShdw dist="50800" dir="5400000" algn="ctr" rotWithShape="0">
              <a:srgbClr val="000000"/>
            </a:outerShdw>
          </a:effectLst>
        </p:spPr>
      </p:pic>
      <p:cxnSp>
        <p:nvCxnSpPr>
          <p:cNvPr id="2" name="直接连接符 1"/>
          <p:cNvCxnSpPr/>
          <p:nvPr/>
        </p:nvCxnSpPr>
        <p:spPr>
          <a:xfrm>
            <a:off x="3619500" y="2990850"/>
            <a:ext cx="4972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564450" y="1669086"/>
            <a:ext cx="1032394" cy="1032394"/>
          </a:xfrm>
          <a:prstGeom prst="ellipse">
            <a:avLst/>
          </a:prstGeom>
          <a:noFill/>
          <a:ln>
            <a:solidFill>
              <a:schemeClr val="bg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b="1" dirty="0">
                <a:solidFill>
                  <a:schemeClr val="bg1"/>
                </a:solidFill>
              </a:rPr>
              <a:t>CG@SYSU</a:t>
            </a:r>
            <a:endParaRPr kumimoji="1" lang="zh-CN" altLang="en-US" b="1" dirty="0">
              <a:solidFill>
                <a:schemeClr val="bg1"/>
              </a:solidFill>
            </a:endParaRPr>
          </a:p>
        </p:txBody>
      </p:sp>
      <p:sp>
        <p:nvSpPr>
          <p:cNvPr id="4" name="文本框 3"/>
          <p:cNvSpPr txBox="1"/>
          <p:nvPr/>
        </p:nvSpPr>
        <p:spPr>
          <a:xfrm>
            <a:off x="3005931" y="3083448"/>
            <a:ext cx="6149431" cy="1938988"/>
          </a:xfrm>
          <a:prstGeom prst="rect">
            <a:avLst/>
          </a:prstGeom>
          <a:noFill/>
        </p:spPr>
        <p:txBody>
          <a:bodyPr wrap="none" lIns="91436" tIns="45718" rIns="91436" bIns="45718" rtlCol="0">
            <a:spAutoFit/>
          </a:bodyPr>
          <a:lstStyle/>
          <a:p>
            <a:pPr algn="ctr"/>
            <a:r>
              <a:rPr kumimoji="1" lang="en-US" altLang="zh-CN" sz="6000" dirty="0">
                <a:solidFill>
                  <a:schemeClr val="bg1"/>
                </a:solidFill>
                <a:latin typeface="+mj-ea"/>
                <a:ea typeface="+mj-ea"/>
              </a:rPr>
              <a:t>Over the sea,</a:t>
            </a:r>
          </a:p>
          <a:p>
            <a:pPr algn="ctr"/>
            <a:r>
              <a:rPr kumimoji="1" lang="en-US" altLang="zh-CN" sz="6000" dirty="0">
                <a:solidFill>
                  <a:schemeClr val="bg1"/>
                </a:solidFill>
                <a:latin typeface="+mj-ea"/>
                <a:ea typeface="+mj-ea"/>
              </a:rPr>
              <a:t>Under the water</a:t>
            </a:r>
            <a:endParaRPr kumimoji="1" lang="zh-CN" altLang="en-US" sz="6000" dirty="0">
              <a:solidFill>
                <a:schemeClr val="bg1"/>
              </a:solidFill>
              <a:latin typeface="+mj-ea"/>
              <a:ea typeface="+mj-ea"/>
            </a:endParaRPr>
          </a:p>
        </p:txBody>
      </p:sp>
      <p:sp>
        <p:nvSpPr>
          <p:cNvPr id="5" name="矩形 4"/>
          <p:cNvSpPr/>
          <p:nvPr/>
        </p:nvSpPr>
        <p:spPr>
          <a:xfrm>
            <a:off x="4943736" y="5115033"/>
            <a:ext cx="2323577" cy="338550"/>
          </a:xfrm>
          <a:prstGeom prst="rect">
            <a:avLst/>
          </a:prstGeom>
          <a:noFill/>
          <a:ln>
            <a:noFill/>
          </a:ln>
        </p:spPr>
        <p:txBody>
          <a:bodyPr wrap="none" lIns="91436" tIns="45718" rIns="91436" bIns="45718">
            <a:spAutoFit/>
          </a:bodyPr>
          <a:lstStyle/>
          <a:p>
            <a:pPr algn="ctr"/>
            <a:r>
              <a:rPr kumimoji="1" lang="en-US" altLang="zh-CN" sz="1600" dirty="0">
                <a:solidFill>
                  <a:schemeClr val="bg1"/>
                </a:solidFill>
                <a:latin typeface="+mn-ea"/>
              </a:rPr>
              <a:t>Presented</a:t>
            </a:r>
            <a:r>
              <a:rPr kumimoji="1" lang="zh-CN" altLang="en-US" sz="1600" dirty="0">
                <a:solidFill>
                  <a:schemeClr val="bg1"/>
                </a:solidFill>
                <a:latin typeface="+mn-ea"/>
              </a:rPr>
              <a:t> </a:t>
            </a:r>
            <a:r>
              <a:rPr kumimoji="1" lang="en-US" altLang="zh-CN" sz="1600" dirty="0">
                <a:solidFill>
                  <a:schemeClr val="bg1"/>
                </a:solidFill>
                <a:latin typeface="+mn-ea"/>
              </a:rPr>
              <a:t>by</a:t>
            </a:r>
            <a:r>
              <a:rPr kumimoji="1" lang="zh-CN" altLang="en-US" sz="1600" dirty="0">
                <a:solidFill>
                  <a:schemeClr val="bg1"/>
                </a:solidFill>
                <a:latin typeface="+mn-ea"/>
              </a:rPr>
              <a:t> </a:t>
            </a:r>
            <a:r>
              <a:rPr kumimoji="1" lang="en-US" altLang="zh-CN" sz="1600" dirty="0">
                <a:solidFill>
                  <a:schemeClr val="bg1"/>
                </a:solidFill>
                <a:latin typeface="+mn-ea"/>
              </a:rPr>
              <a:t>Group 2</a:t>
            </a:r>
            <a:endParaRPr kumimoji="1" lang="zh-CN" altLang="en-US" sz="1600" dirty="0">
              <a:solidFill>
                <a:schemeClr val="bg1"/>
              </a:solidFill>
              <a:latin typeface="+mn-ea"/>
            </a:endParaRPr>
          </a:p>
        </p:txBody>
      </p:sp>
    </p:spTree>
    <p:extLst>
      <p:ext uri="{BB962C8B-B14F-4D97-AF65-F5344CB8AC3E}">
        <p14:creationId xmlns:p14="http://schemas.microsoft.com/office/powerpoint/2010/main" val="181957293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2">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rcRect b="80257"/>
          <a:stretch/>
        </p:blipFill>
        <p:spPr>
          <a:xfrm>
            <a:off x="-1018559" y="-76073"/>
            <a:ext cx="14325600" cy="1407220"/>
          </a:xfrm>
          <a:prstGeom prst="rect">
            <a:avLst/>
          </a:prstGeom>
          <a:ln>
            <a:noFill/>
          </a:ln>
          <a:effectLst>
            <a:outerShdw blurRad="50800" dist="38100" dir="2700000" algn="tl" rotWithShape="0">
              <a:prstClr val="black">
                <a:alpha val="40000"/>
              </a:prstClr>
            </a:outerShdw>
          </a:effectLst>
        </p:spPr>
      </p:pic>
      <p:sp>
        <p:nvSpPr>
          <p:cNvPr id="2" name="文本占位符 1"/>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Over the </a:t>
            </a:r>
            <a:r>
              <a:rPr lang="x-none" altLang="zh-CN" dirty="0">
                <a:latin typeface="微软雅黑" panose="020B0503020204020204" pitchFamily="34" charset="-122"/>
                <a:ea typeface="微软雅黑" panose="020B0503020204020204" pitchFamily="34" charset="-122"/>
              </a:rPr>
              <a:t>sea</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x-none" altLang="zh-CN" dirty="0"/>
              <a:t>Details</a:t>
            </a:r>
            <a:endParaRPr lang="zh-CN" altLang="en-US" dirty="0"/>
          </a:p>
        </p:txBody>
      </p:sp>
      <p:cxnSp>
        <p:nvCxnSpPr>
          <p:cNvPr id="50" name="直接连接符 49"/>
          <p:cNvCxnSpPr/>
          <p:nvPr/>
        </p:nvCxnSpPr>
        <p:spPr>
          <a:xfrm>
            <a:off x="1426688" y="2923178"/>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1" name="矩形 6"/>
          <p:cNvSpPr>
            <a:spLocks noChangeArrowheads="1"/>
          </p:cNvSpPr>
          <p:nvPr/>
        </p:nvSpPr>
        <p:spPr bwMode="auto">
          <a:xfrm>
            <a:off x="620681" y="3709196"/>
            <a:ext cx="3722255"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400" dirty="0"/>
              <a:t>使用 </a:t>
            </a:r>
            <a:r>
              <a:rPr lang="en-US" altLang="zh-CN" sz="1400" dirty="0"/>
              <a:t>THREE </a:t>
            </a:r>
            <a:r>
              <a:rPr lang="zh-CN" altLang="en-US" sz="1400" dirty="0"/>
              <a:t>的官方 </a:t>
            </a:r>
            <a:r>
              <a:rPr lang="en-US" altLang="zh-CN" sz="1400" dirty="0"/>
              <a:t>Loader </a:t>
            </a:r>
            <a:r>
              <a:rPr lang="zh-CN" altLang="en-US" sz="1400" dirty="0"/>
              <a:t>导入各种格式的模型，如 </a:t>
            </a:r>
            <a:r>
              <a:rPr lang="en-US" altLang="zh-CN" sz="1400" dirty="0" err="1"/>
              <a:t>THREE.OBJLoader</a:t>
            </a:r>
            <a:r>
              <a:rPr lang="en-US" altLang="zh-CN" sz="1400" dirty="0"/>
              <a:t>() </a:t>
            </a:r>
            <a:r>
              <a:rPr lang="zh-CN" altLang="en-US" sz="1400" dirty="0"/>
              <a:t>等，若存在关联的材质和贴图，则会自动导入，也可以通过</a:t>
            </a:r>
            <a:r>
              <a:rPr lang="en-US" altLang="zh-CN" sz="1400" dirty="0" err="1"/>
              <a:t>THREE.MTLLoader</a:t>
            </a:r>
            <a:r>
              <a:rPr lang="en-US" altLang="zh-CN" sz="1400" dirty="0"/>
              <a:t>()</a:t>
            </a:r>
            <a:r>
              <a:rPr lang="zh-CN" altLang="en-US" sz="1400" dirty="0"/>
              <a:t>单独导入材质。导入异步进行，导入成功后添加到场景并进行相应更改。</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a:spLocks noChangeArrowheads="1"/>
          </p:cNvSpPr>
          <p:nvPr/>
        </p:nvSpPr>
        <p:spPr bwMode="auto">
          <a:xfrm>
            <a:off x="282657" y="3115719"/>
            <a:ext cx="42675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2200" b="1" dirty="0" smtClean="0">
                <a:solidFill>
                  <a:srgbClr val="181715"/>
                </a:solidFill>
                <a:latin typeface="Century Gothic" pitchFamily="34" charset="0"/>
              </a:rPr>
              <a:t>Model Import &amp; Mesh Viewing</a:t>
            </a:r>
            <a:endParaRPr lang="zh-CN" altLang="en-US" sz="2200" b="1" dirty="0">
              <a:solidFill>
                <a:srgbClr val="181715"/>
              </a:solidFill>
              <a:latin typeface="Century Gothic" pitchFamily="34" charset="0"/>
            </a:endParaRPr>
          </a:p>
        </p:txBody>
      </p:sp>
      <p:cxnSp>
        <p:nvCxnSpPr>
          <p:cNvPr id="54" name="直接连接符 53"/>
          <p:cNvCxnSpPr/>
          <p:nvPr/>
        </p:nvCxnSpPr>
        <p:spPr>
          <a:xfrm>
            <a:off x="5208068" y="2923178"/>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6" name="矩形 7"/>
          <p:cNvSpPr>
            <a:spLocks noChangeArrowheads="1"/>
          </p:cNvSpPr>
          <p:nvPr/>
        </p:nvSpPr>
        <p:spPr bwMode="auto">
          <a:xfrm>
            <a:off x="5516505" y="3100331"/>
            <a:ext cx="13420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dirty="0" smtClean="0">
                <a:solidFill>
                  <a:srgbClr val="181715"/>
                </a:solidFill>
                <a:latin typeface="Century Gothic" pitchFamily="34" charset="0"/>
              </a:rPr>
              <a:t>Shy Box</a:t>
            </a:r>
            <a:endParaRPr lang="zh-CN" altLang="en-US" sz="2400" b="1" dirty="0">
              <a:solidFill>
                <a:srgbClr val="181715"/>
              </a:solidFill>
              <a:latin typeface="Century Gothic" pitchFamily="34" charset="0"/>
            </a:endParaRPr>
          </a:p>
        </p:txBody>
      </p:sp>
      <p:cxnSp>
        <p:nvCxnSpPr>
          <p:cNvPr id="58" name="直接连接符 57"/>
          <p:cNvCxnSpPr/>
          <p:nvPr/>
        </p:nvCxnSpPr>
        <p:spPr>
          <a:xfrm>
            <a:off x="8902349" y="2938056"/>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9" name="矩形 6"/>
          <p:cNvSpPr>
            <a:spLocks noChangeArrowheads="1"/>
          </p:cNvSpPr>
          <p:nvPr/>
        </p:nvSpPr>
        <p:spPr bwMode="auto">
          <a:xfrm>
            <a:off x="8410137" y="3709196"/>
            <a:ext cx="3064955" cy="9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400" dirty="0"/>
              <a:t>一个上升的色块到达一定的高度后，发生爆炸，向预设的方向发射出更多的色块来模拟烟花爆炸的效果。</a:t>
            </a:r>
            <a:endParaRPr lang="zh-CN" altLang="en-US" sz="1400" dirty="0">
              <a:solidFill>
                <a:srgbClr val="181715"/>
              </a:solidFill>
              <a:latin typeface="Century Gothic" pitchFamily="34" charset="0"/>
            </a:endParaRPr>
          </a:p>
        </p:txBody>
      </p:sp>
      <p:sp>
        <p:nvSpPr>
          <p:cNvPr id="60" name="矩形 7"/>
          <p:cNvSpPr>
            <a:spLocks noChangeArrowheads="1"/>
          </p:cNvSpPr>
          <p:nvPr/>
        </p:nvSpPr>
        <p:spPr bwMode="auto">
          <a:xfrm>
            <a:off x="8530055" y="3114331"/>
            <a:ext cx="2945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181715"/>
                </a:solidFill>
                <a:latin typeface="Century Gothic" pitchFamily="34" charset="0"/>
              </a:rPr>
              <a:t>Explosion </a:t>
            </a:r>
            <a:r>
              <a:rPr lang="en-US" altLang="zh-CN" sz="2400" b="1" dirty="0" err="1" smtClean="0">
                <a:solidFill>
                  <a:srgbClr val="181715"/>
                </a:solidFill>
                <a:latin typeface="Century Gothic" pitchFamily="34" charset="0"/>
              </a:rPr>
              <a:t>Effection</a:t>
            </a:r>
            <a:endParaRPr lang="zh-CN" altLang="en-US" sz="2400" b="1" dirty="0">
              <a:solidFill>
                <a:srgbClr val="181715"/>
              </a:solidFill>
              <a:latin typeface="Century Gothic" pitchFamily="34"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7143" y="1917908"/>
            <a:ext cx="779622" cy="779622"/>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55798" y="1916654"/>
            <a:ext cx="780877" cy="780877"/>
          </a:xfrm>
          <a:prstGeom prst="rect">
            <a:avLst/>
          </a:prstGeom>
        </p:spPr>
      </p:pic>
      <p:sp>
        <p:nvSpPr>
          <p:cNvPr id="28" name="平行四边形 27"/>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6"/>
          <p:cNvSpPr>
            <a:spLocks noChangeArrowheads="1"/>
          </p:cNvSpPr>
          <p:nvPr/>
        </p:nvSpPr>
        <p:spPr bwMode="auto">
          <a:xfrm>
            <a:off x="4722422" y="3709196"/>
            <a:ext cx="3064955" cy="1469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400" dirty="0"/>
              <a:t>天空盒实际是立方体贴图，通过设置一个很大的立方体的六个面的纹理贴图，将摄像机放置在立方体内，达到增强场景的表现力，减少场景搭建花费的效果。</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993" y="1916654"/>
            <a:ext cx="780876" cy="780876"/>
          </a:xfrm>
          <a:prstGeom prst="rect">
            <a:avLst/>
          </a:prstGeom>
        </p:spPr>
      </p:pic>
      <p:sp>
        <p:nvSpPr>
          <p:cNvPr id="21" name="文本框 20"/>
          <p:cNvSpPr txBox="1"/>
          <p:nvPr/>
        </p:nvSpPr>
        <p:spPr>
          <a:xfrm>
            <a:off x="11399721" y="6470202"/>
            <a:ext cx="792279" cy="362792"/>
          </a:xfrm>
          <a:prstGeom prst="rect">
            <a:avLst/>
          </a:prstGeom>
          <a:noFill/>
          <a:effectLst/>
        </p:spPr>
        <p:txBody>
          <a:bodyPr wrap="square" rtlCol="0">
            <a:spAutoFit/>
          </a:bodyPr>
          <a:lstStyle/>
          <a:p>
            <a:pPr>
              <a:lnSpc>
                <a:spcPct val="120000"/>
              </a:lnSpc>
            </a:pPr>
            <a:r>
              <a:rPr lang="en-US" altLang="zh-CN" sz="1600" dirty="0" smtClean="0">
                <a:solidFill>
                  <a:srgbClr val="FF0000"/>
                </a:solidFill>
                <a:latin typeface="+mn-ea"/>
              </a:rPr>
              <a:t>(</a:t>
            </a:r>
            <a:r>
              <a:rPr lang="zh-CN" altLang="en-US" sz="1600" dirty="0" smtClean="0">
                <a:solidFill>
                  <a:srgbClr val="FF0000"/>
                </a:solidFill>
                <a:latin typeface="+mn-ea"/>
              </a:rPr>
              <a:t>新增</a:t>
            </a:r>
            <a:r>
              <a:rPr lang="en-US" altLang="zh-CN" sz="1600" dirty="0" smtClean="0">
                <a:solidFill>
                  <a:srgbClr val="FF0000"/>
                </a:solidFill>
                <a:latin typeface="+mn-ea"/>
              </a:rPr>
              <a:t>)</a:t>
            </a:r>
            <a:endParaRPr lang="zh-CN" altLang="en-US" sz="1600" dirty="0">
              <a:solidFill>
                <a:srgbClr val="FF0000"/>
              </a:solidFill>
              <a:latin typeface="+mn-ea"/>
            </a:endParaRPr>
          </a:p>
        </p:txBody>
      </p:sp>
      <p:pic>
        <p:nvPicPr>
          <p:cNvPr id="2050" name="Picture 2" descr="https://images-cdn.shimo.im/izy4pk43cwIVB4jr/model.png!thumbnai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037" y="5304043"/>
            <a:ext cx="2810756" cy="15289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cdn.shimo.im/0sUfzMBXX8s9GhUI/image.blob!thumbnai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4099" y="5304060"/>
            <a:ext cx="1504773" cy="150477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9"/>
          <a:stretch>
            <a:fillRect/>
          </a:stretch>
        </p:blipFill>
        <p:spPr>
          <a:xfrm>
            <a:off x="9200698" y="5026650"/>
            <a:ext cx="1782183" cy="1782183"/>
          </a:xfrm>
          <a:prstGeom prst="rect">
            <a:avLst/>
          </a:prstGeom>
        </p:spPr>
      </p:pic>
    </p:spTree>
    <p:extLst>
      <p:ext uri="{BB962C8B-B14F-4D97-AF65-F5344CB8AC3E}">
        <p14:creationId xmlns:p14="http://schemas.microsoft.com/office/powerpoint/2010/main" val="68337998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87883" y="0"/>
            <a:ext cx="14171417" cy="6959600"/>
          </a:xfrm>
          <a:prstGeom prst="rect">
            <a:avLst/>
          </a:prstGeom>
        </p:spPr>
      </p:pic>
      <p:sp>
        <p:nvSpPr>
          <p:cNvPr id="2" name="文本框 1"/>
          <p:cNvSpPr txBox="1"/>
          <p:nvPr/>
        </p:nvSpPr>
        <p:spPr>
          <a:xfrm>
            <a:off x="-285750" y="-1805996"/>
            <a:ext cx="3905250" cy="10864513"/>
          </a:xfrm>
          <a:prstGeom prst="rect">
            <a:avLst/>
          </a:prstGeom>
          <a:noFill/>
        </p:spPr>
        <p:txBody>
          <a:bodyPr wrap="square" rtlCol="0">
            <a:spAutoFit/>
          </a:bodyPr>
          <a:lstStyle/>
          <a:p>
            <a:r>
              <a:rPr lang="en-US" altLang="zh-CN" sz="70000" b="1" dirty="0">
                <a:solidFill>
                  <a:schemeClr val="bg1"/>
                </a:solidFill>
                <a:latin typeface="Segoe UI" panose="020B0502040204020203" pitchFamily="34" charset="0"/>
                <a:cs typeface="Segoe UI" panose="020B0502040204020203" pitchFamily="34" charset="0"/>
              </a:rPr>
              <a:t>3</a:t>
            </a:r>
            <a:endParaRPr lang="zh-CN" altLang="en-US" sz="70000" b="1" dirty="0">
              <a:solidFill>
                <a:schemeClr val="bg1"/>
              </a:solidFill>
              <a:latin typeface="Segoe UI" panose="020B0502040204020203" pitchFamily="34" charset="0"/>
              <a:cs typeface="Segoe UI" panose="020B0502040204020203" pitchFamily="34" charset="0"/>
            </a:endParaRPr>
          </a:p>
        </p:txBody>
      </p:sp>
      <p:sp>
        <p:nvSpPr>
          <p:cNvPr id="3" name="文本框 2"/>
          <p:cNvSpPr txBox="1"/>
          <p:nvPr/>
        </p:nvSpPr>
        <p:spPr>
          <a:xfrm>
            <a:off x="6037006" y="3008671"/>
            <a:ext cx="4009912" cy="769441"/>
          </a:xfrm>
          <a:prstGeom prst="rect">
            <a:avLst/>
          </a:prstGeom>
          <a:solidFill>
            <a:schemeClr val="bg1"/>
          </a:solidFill>
        </p:spPr>
        <p:txBody>
          <a:bodyPr wrap="square" rtlCol="0">
            <a:spAutoFit/>
          </a:bodyPr>
          <a:lstStyle/>
          <a:p>
            <a:r>
              <a:rPr lang="en-US" altLang="zh-CN" sz="4400" b="1" dirty="0">
                <a:solidFill>
                  <a:srgbClr val="158F90"/>
                </a:solidFill>
              </a:rPr>
              <a:t>Under the water</a:t>
            </a:r>
            <a:endParaRPr lang="zh-CN" altLang="en-US" sz="4400" b="1" dirty="0">
              <a:solidFill>
                <a:srgbClr val="158F90"/>
              </a:solidFill>
            </a:endParaRPr>
          </a:p>
        </p:txBody>
      </p:sp>
      <p:sp>
        <p:nvSpPr>
          <p:cNvPr id="4" name="文本框 3"/>
          <p:cNvSpPr txBox="1"/>
          <p:nvPr/>
        </p:nvSpPr>
        <p:spPr>
          <a:xfrm>
            <a:off x="5991841" y="3979741"/>
            <a:ext cx="4391024" cy="461665"/>
          </a:xfrm>
          <a:prstGeom prst="rect">
            <a:avLst/>
          </a:prstGeom>
          <a:noFill/>
        </p:spPr>
        <p:txBody>
          <a:bodyPr wrap="square" rtlCol="0">
            <a:spAutoFit/>
          </a:bodyPr>
          <a:lstStyle/>
          <a:p>
            <a:r>
              <a:rPr lang="zh-CN" altLang="en-US" sz="2400" dirty="0">
                <a:solidFill>
                  <a:schemeClr val="bg1"/>
                </a:solidFill>
              </a:rPr>
              <a:t>沉潜于海下的人</a:t>
            </a:r>
          </a:p>
        </p:txBody>
      </p:sp>
    </p:spTree>
    <p:extLst>
      <p:ext uri="{BB962C8B-B14F-4D97-AF65-F5344CB8AC3E}">
        <p14:creationId xmlns:p14="http://schemas.microsoft.com/office/powerpoint/2010/main" val="23825992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Effect>
                      <a14:saturation sat="66000"/>
                    </a14:imgEffect>
                  </a14:imgLayer>
                </a14:imgProps>
              </a:ext>
              <a:ext uri="{28A0092B-C50C-407E-A947-70E740481C1C}">
                <a14:useLocalDpi xmlns:a14="http://schemas.microsoft.com/office/drawing/2010/main" val="0"/>
              </a:ext>
            </a:extLst>
          </a:blip>
          <a:srcRect b="82482"/>
          <a:stretch/>
        </p:blipFill>
        <p:spPr>
          <a:xfrm>
            <a:off x="-587883" y="0"/>
            <a:ext cx="14171417" cy="1219200"/>
          </a:xfrm>
          <a:prstGeom prst="rect">
            <a:avLst/>
          </a:prstGeom>
          <a:ln>
            <a:noFill/>
          </a:ln>
          <a:effectLst>
            <a:outerShdw blurRad="190500" algn="tl" rotWithShape="0">
              <a:srgbClr val="000000">
                <a:alpha val="70000"/>
              </a:srgbClr>
            </a:outerShdw>
          </a:effectLst>
        </p:spPr>
      </p:pic>
      <p:sp>
        <p:nvSpPr>
          <p:cNvPr id="2" name="文本占位符 1"/>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Under the water</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en-US" altLang="zh-CN" dirty="0"/>
              <a:t>Details</a:t>
            </a:r>
            <a:endParaRPr lang="zh-CN" altLang="en-US" dirty="0"/>
          </a:p>
        </p:txBody>
      </p:sp>
      <p:pic>
        <p:nvPicPr>
          <p:cNvPr id="13" name="图片 12"/>
          <p:cNvPicPr preferRelativeResize="0"/>
          <p:nvPr/>
        </p:nvPicPr>
        <p:blipFill>
          <a:blip r:embed="rId4">
            <a:extLst>
              <a:ext uri="{28A0092B-C50C-407E-A947-70E740481C1C}">
                <a14:useLocalDpi xmlns:a14="http://schemas.microsoft.com/office/drawing/2010/main" val="0"/>
              </a:ext>
            </a:extLst>
          </a:blip>
          <a:stretch>
            <a:fillRect/>
          </a:stretch>
        </p:blipFill>
        <p:spPr>
          <a:xfrm>
            <a:off x="5027798" y="2071029"/>
            <a:ext cx="2158266" cy="2158266"/>
          </a:xfrm>
          <a:prstGeom prst="rect">
            <a:avLst/>
          </a:prstGeom>
          <a:ln>
            <a:noFill/>
          </a:ln>
          <a:effectLst>
            <a:outerShdw blurRad="190500" algn="tl" rotWithShape="0">
              <a:srgbClr val="000000">
                <a:alpha val="70000"/>
              </a:srgbClr>
            </a:outerShdw>
          </a:effectLst>
        </p:spPr>
      </p:pic>
      <p:pic>
        <p:nvPicPr>
          <p:cNvPr id="14" name="图片 13"/>
          <p:cNvPicPr preferRelativeResize="0"/>
          <p:nvPr/>
        </p:nvPicPr>
        <p:blipFill>
          <a:blip r:embed="rId5">
            <a:extLst>
              <a:ext uri="{28A0092B-C50C-407E-A947-70E740481C1C}">
                <a14:useLocalDpi xmlns:a14="http://schemas.microsoft.com/office/drawing/2010/main" val="0"/>
              </a:ext>
            </a:extLst>
          </a:blip>
          <a:stretch>
            <a:fillRect/>
          </a:stretch>
        </p:blipFill>
        <p:spPr>
          <a:xfrm>
            <a:off x="1608916" y="2071029"/>
            <a:ext cx="2158266" cy="2158266"/>
          </a:xfrm>
          <a:prstGeom prst="rect">
            <a:avLst/>
          </a:prstGeom>
          <a:ln>
            <a:noFill/>
          </a:ln>
          <a:effectLst>
            <a:outerShdw blurRad="190500" algn="tl" rotWithShape="0">
              <a:srgbClr val="000000">
                <a:alpha val="70000"/>
              </a:srgbClr>
            </a:outerShdw>
          </a:effectLst>
        </p:spPr>
      </p:pic>
      <p:sp>
        <p:nvSpPr>
          <p:cNvPr id="16" name="文本框 15"/>
          <p:cNvSpPr txBox="1"/>
          <p:nvPr/>
        </p:nvSpPr>
        <p:spPr>
          <a:xfrm>
            <a:off x="2082757" y="4359237"/>
            <a:ext cx="1210584" cy="400108"/>
          </a:xfrm>
          <a:prstGeom prst="rect">
            <a:avLst/>
          </a:prstGeom>
          <a:noFill/>
        </p:spPr>
        <p:txBody>
          <a:bodyPr wrap="none" lIns="91438" tIns="45719" rIns="91438" bIns="45719" rtlCol="0">
            <a:spAutoFit/>
          </a:bodyPr>
          <a:lstStyle/>
          <a:p>
            <a:pPr defTabSz="913765">
              <a:defRPr/>
            </a:pPr>
            <a:r>
              <a:rPr lang="zh-CN" altLang="en-US" sz="2000" b="1" kern="0" dirty="0" smtClean="0">
                <a:solidFill>
                  <a:srgbClr val="EE004E"/>
                </a:solidFill>
                <a:latin typeface="微软雅黑" panose="020B0503020204020204" pitchFamily="34" charset="-122"/>
                <a:ea typeface="微软雅黑" panose="020B0503020204020204" pitchFamily="34" charset="-122"/>
              </a:rPr>
              <a:t>粒子系统</a:t>
            </a:r>
            <a:endParaRPr lang="zh-CN" altLang="en-US" sz="2000" b="1" kern="0" dirty="0">
              <a:solidFill>
                <a:srgbClr val="EE004E"/>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01639"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a:solidFill>
                  <a:srgbClr val="D00045"/>
                </a:solidFill>
                <a:latin typeface="微软雅黑" panose="020B0503020204020204" pitchFamily="34" charset="-122"/>
                <a:ea typeface="微软雅黑" panose="020B0503020204020204" pitchFamily="34" charset="-122"/>
              </a:rPr>
              <a:t>模板测试</a:t>
            </a:r>
            <a:endParaRPr lang="en-US" altLang="zh-CN" sz="2000" b="1" kern="0" dirty="0">
              <a:solidFill>
                <a:srgbClr val="D00045"/>
              </a:solidFill>
              <a:latin typeface="微软雅黑" panose="020B0503020204020204" pitchFamily="34" charset="-122"/>
              <a:ea typeface="微软雅黑" panose="020B0503020204020204" pitchFamily="34" charset="-122"/>
            </a:endParaRPr>
          </a:p>
        </p:txBody>
      </p:sp>
      <p:sp>
        <p:nvSpPr>
          <p:cNvPr id="19" name="矩形 18"/>
          <p:cNvSpPr/>
          <p:nvPr/>
        </p:nvSpPr>
        <p:spPr>
          <a:xfrm>
            <a:off x="4800086" y="4754888"/>
            <a:ext cx="2613689" cy="1052594"/>
          </a:xfrm>
          <a:prstGeom prst="rect">
            <a:avLst/>
          </a:prstGeom>
        </p:spPr>
        <p:txBody>
          <a:bodyPr wrap="square" lIns="91438" tIns="45719" rIns="91438" bIns="45719">
            <a:spAutoFit/>
          </a:bodyPr>
          <a:lstStyle/>
          <a:p>
            <a:pPr lvl="0">
              <a:lnSpc>
                <a:spcPct val="130000"/>
              </a:lnSpc>
            </a:pPr>
            <a:r>
              <a:rPr lang="zh-CN" altLang="en-US" sz="1200" dirty="0">
                <a:latin typeface="微软雅黑" panose="020B0503020204020204" pitchFamily="34" charset="-122"/>
                <a:ea typeface="微软雅黑" panose="020B0503020204020204" pitchFamily="34" charset="-122"/>
              </a:rPr>
              <a:t>开启模板测试后，每次绘制物体时都在写入模板缓冲。通过判断模板缓冲值来保留和丢弃片元，以达到上图的效果。</a:t>
            </a:r>
            <a:endParaRPr lang="en-US" altLang="zh-CN" kern="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920521"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a:solidFill>
                  <a:srgbClr val="B8004F"/>
                </a:solidFill>
                <a:latin typeface="微软雅黑" panose="020B0503020204020204" pitchFamily="34" charset="-122"/>
                <a:ea typeface="微软雅黑" panose="020B0503020204020204" pitchFamily="34" charset="-122"/>
              </a:rPr>
              <a:t>织物模拟</a:t>
            </a:r>
            <a:endParaRPr lang="en-US" altLang="zh-CN" sz="2000" b="1" kern="0" dirty="0">
              <a:solidFill>
                <a:srgbClr val="B8004F"/>
              </a:solidFill>
              <a:latin typeface="微软雅黑" panose="020B0503020204020204" pitchFamily="34" charset="-122"/>
              <a:ea typeface="微软雅黑" panose="020B0503020204020204" pitchFamily="34" charset="-122"/>
            </a:endParaRPr>
          </a:p>
        </p:txBody>
      </p:sp>
      <p:sp>
        <p:nvSpPr>
          <p:cNvPr id="21" name="矩形 20"/>
          <p:cNvSpPr/>
          <p:nvPr/>
        </p:nvSpPr>
        <p:spPr>
          <a:xfrm>
            <a:off x="8222030" y="4754888"/>
            <a:ext cx="2607566" cy="1532725"/>
          </a:xfrm>
          <a:prstGeom prst="rect">
            <a:avLst/>
          </a:prstGeom>
        </p:spPr>
        <p:txBody>
          <a:bodyPr wrap="square" lIns="91438" tIns="45719" rIns="91438" bIns="45719">
            <a:spAutoFit/>
          </a:bodyPr>
          <a:lstStyle/>
          <a:p>
            <a:pPr lvl="0">
              <a:lnSpc>
                <a:spcPct val="130000"/>
              </a:lnSpc>
            </a:pPr>
            <a:r>
              <a:rPr lang="zh-CN" altLang="en-US" sz="1200" dirty="0">
                <a:latin typeface="微软雅黑" panose="020B0503020204020204" pitchFamily="34" charset="-122"/>
                <a:ea typeface="微软雅黑" panose="020B0503020204020204" pitchFamily="34" charset="-122"/>
              </a:rPr>
              <a:t>通过数十个三角面片绘制一面旗帜，旗帜受到两个外力，恒定的重力实时更新风向与风强的风力，旗帜内部还存在三角形的各顶点之间的</a:t>
            </a:r>
            <a:r>
              <a:rPr lang="zh-CN" altLang="en-US" sz="1200" dirty="0" smtClean="0">
                <a:latin typeface="微软雅黑" panose="020B0503020204020204" pitchFamily="34" charset="-122"/>
                <a:ea typeface="微软雅黑" panose="020B0503020204020204" pitchFamily="34" charset="-122"/>
              </a:rPr>
              <a:t>作用力。</a:t>
            </a:r>
            <a:r>
              <a:rPr lang="zh-CN" altLang="en-US" sz="1200" b="1" dirty="0" smtClean="0"/>
              <a:t>在</a:t>
            </a:r>
            <a:r>
              <a:rPr lang="zh-CN" altLang="en-US" sz="1200" b="1" dirty="0"/>
              <a:t>无穷问题离散化上采用欧拉方法。</a:t>
            </a:r>
            <a:endParaRPr lang="zh-CN" altLang="en-US" sz="1200" b="1" dirty="0">
              <a:latin typeface="微软雅黑" panose="020B0503020204020204" pitchFamily="34" charset="-122"/>
              <a:ea typeface="微软雅黑" panose="020B0503020204020204" pitchFamily="34" charset="-122"/>
            </a:endParaRPr>
          </a:p>
        </p:txBody>
      </p:sp>
      <p:sp>
        <p:nvSpPr>
          <p:cNvPr id="36" name="平行四边形 35"/>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6"/>
          <a:srcRect t="2995" b="2995"/>
          <a:stretch/>
        </p:blipFill>
        <p:spPr>
          <a:xfrm>
            <a:off x="8446680" y="2062750"/>
            <a:ext cx="2166545" cy="2166545"/>
          </a:xfrm>
          <a:prstGeom prst="rect">
            <a:avLst/>
          </a:prstGeom>
          <a:ln>
            <a:noFill/>
          </a:ln>
          <a:effectLst>
            <a:outerShdw blurRad="190500" algn="tl" rotWithShape="0">
              <a:srgbClr val="000000">
                <a:alpha val="70000"/>
              </a:srgbClr>
            </a:outerShdw>
          </a:effectLst>
        </p:spPr>
      </p:pic>
      <p:sp>
        <p:nvSpPr>
          <p:cNvPr id="22" name="矩形 21"/>
          <p:cNvSpPr/>
          <p:nvPr/>
        </p:nvSpPr>
        <p:spPr>
          <a:xfrm>
            <a:off x="1381204" y="4754888"/>
            <a:ext cx="2613689" cy="1052594"/>
          </a:xfrm>
          <a:prstGeom prst="rect">
            <a:avLst/>
          </a:prstGeom>
        </p:spPr>
        <p:txBody>
          <a:bodyPr wrap="square" lIns="91438" tIns="45719" rIns="91438" bIns="45719">
            <a:spAutoFit/>
          </a:bodyPr>
          <a:lstStyle/>
          <a:p>
            <a:pPr lvl="0">
              <a:lnSpc>
                <a:spcPct val="130000"/>
              </a:lnSpc>
            </a:pPr>
            <a:r>
              <a:rPr lang="zh-CN" altLang="en-US" sz="1200" kern="0" dirty="0" smtClean="0">
                <a:latin typeface="微软雅黑" panose="020B0503020204020204" pitchFamily="34" charset="-122"/>
                <a:ea typeface="微软雅黑" panose="020B0503020204020204" pitchFamily="34" charset="-122"/>
              </a:rPr>
              <a:t>海底气泡使用粒子系统原理创建，气泡有生命周期，包括产生，速度的变化与消亡，粒子之间有群集效应，会有一组气泡共同向海面浮起。</a:t>
            </a:r>
            <a:endParaRPr lang="en-US" altLang="zh-CN" sz="1200" kern="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1399721" y="6470202"/>
            <a:ext cx="792279" cy="362792"/>
          </a:xfrm>
          <a:prstGeom prst="rect">
            <a:avLst/>
          </a:prstGeom>
          <a:noFill/>
          <a:effectLst/>
        </p:spPr>
        <p:txBody>
          <a:bodyPr wrap="square" rtlCol="0">
            <a:spAutoFit/>
          </a:bodyPr>
          <a:lstStyle/>
          <a:p>
            <a:pPr>
              <a:lnSpc>
                <a:spcPct val="120000"/>
              </a:lnSpc>
            </a:pPr>
            <a:r>
              <a:rPr lang="en-US" altLang="zh-CN" sz="1600" dirty="0" smtClean="0">
                <a:solidFill>
                  <a:srgbClr val="FF0000"/>
                </a:solidFill>
                <a:latin typeface="+mn-ea"/>
              </a:rPr>
              <a:t>(</a:t>
            </a:r>
            <a:r>
              <a:rPr lang="zh-CN" altLang="en-US" sz="1600" dirty="0" smtClean="0">
                <a:solidFill>
                  <a:srgbClr val="FF0000"/>
                </a:solidFill>
                <a:latin typeface="+mn-ea"/>
              </a:rPr>
              <a:t>修改</a:t>
            </a:r>
            <a:r>
              <a:rPr lang="en-US" altLang="zh-CN" sz="1600" dirty="0" smtClean="0">
                <a:solidFill>
                  <a:srgbClr val="FF0000"/>
                </a:solidFill>
                <a:latin typeface="+mn-ea"/>
              </a:rPr>
              <a:t>)</a:t>
            </a:r>
            <a:endParaRPr lang="zh-CN" altLang="en-US" sz="1600" dirty="0">
              <a:solidFill>
                <a:srgbClr val="FF0000"/>
              </a:solidFill>
              <a:latin typeface="+mn-ea"/>
            </a:endParaRPr>
          </a:p>
        </p:txBody>
      </p:sp>
    </p:spTree>
    <p:extLst>
      <p:ext uri="{BB962C8B-B14F-4D97-AF65-F5344CB8AC3E}">
        <p14:creationId xmlns:p14="http://schemas.microsoft.com/office/powerpoint/2010/main" val="124422170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Effect>
                      <a14:saturation sat="66000"/>
                    </a14:imgEffect>
                  </a14:imgLayer>
                </a14:imgProps>
              </a:ext>
              <a:ext uri="{28A0092B-C50C-407E-A947-70E740481C1C}">
                <a14:useLocalDpi xmlns:a14="http://schemas.microsoft.com/office/drawing/2010/main" val="0"/>
              </a:ext>
            </a:extLst>
          </a:blip>
          <a:srcRect b="82482"/>
          <a:stretch/>
        </p:blipFill>
        <p:spPr>
          <a:xfrm>
            <a:off x="-587883" y="0"/>
            <a:ext cx="14171417" cy="1219200"/>
          </a:xfrm>
          <a:prstGeom prst="rect">
            <a:avLst/>
          </a:prstGeom>
          <a:ln>
            <a:noFill/>
          </a:ln>
          <a:effectLst>
            <a:outerShdw blurRad="190500" algn="tl" rotWithShape="0">
              <a:srgbClr val="000000">
                <a:alpha val="70000"/>
              </a:srgbClr>
            </a:outerShdw>
          </a:effectLst>
        </p:spPr>
      </p:pic>
      <p:sp>
        <p:nvSpPr>
          <p:cNvPr id="2" name="文本占位符 1"/>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Under the water</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en-US" altLang="zh-CN" dirty="0"/>
              <a:t>Details</a:t>
            </a:r>
            <a:endParaRPr lang="zh-CN" altLang="en-US" dirty="0"/>
          </a:p>
        </p:txBody>
      </p:sp>
      <p:pic>
        <p:nvPicPr>
          <p:cNvPr id="13" name="图片 12"/>
          <p:cNvPicPr preferRelativeResize="0"/>
          <p:nvPr/>
        </p:nvPicPr>
        <p:blipFill>
          <a:blip r:embed="rId4">
            <a:extLst>
              <a:ext uri="{28A0092B-C50C-407E-A947-70E740481C1C}">
                <a14:useLocalDpi xmlns:a14="http://schemas.microsoft.com/office/drawing/2010/main" val="0"/>
              </a:ext>
            </a:extLst>
          </a:blip>
          <a:stretch>
            <a:fillRect/>
          </a:stretch>
        </p:blipFill>
        <p:spPr>
          <a:xfrm>
            <a:off x="6243556" y="2071029"/>
            <a:ext cx="2128206" cy="2158266"/>
          </a:xfrm>
          <a:prstGeom prst="rect">
            <a:avLst/>
          </a:prstGeom>
          <a:ln>
            <a:noFill/>
          </a:ln>
          <a:effectLst>
            <a:outerShdw blurRad="190500" algn="tl" rotWithShape="0">
              <a:srgbClr val="000000">
                <a:alpha val="70000"/>
              </a:srgbClr>
            </a:outerShdw>
          </a:effectLst>
        </p:spPr>
      </p:pic>
      <p:sp>
        <p:nvSpPr>
          <p:cNvPr id="16" name="文本框 15"/>
          <p:cNvSpPr txBox="1"/>
          <p:nvPr/>
        </p:nvSpPr>
        <p:spPr>
          <a:xfrm>
            <a:off x="3876833"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a:solidFill>
                  <a:srgbClr val="B8004F"/>
                </a:solidFill>
                <a:latin typeface="微软雅黑" panose="020B0503020204020204" pitchFamily="34" charset="-122"/>
                <a:ea typeface="微软雅黑" panose="020B0503020204020204" pitchFamily="34" charset="-122"/>
              </a:rPr>
              <a:t>法线贴图</a:t>
            </a:r>
            <a:endParaRPr lang="zh-CN" altLang="en-US" sz="2000" b="1" kern="0" dirty="0">
              <a:solidFill>
                <a:srgbClr val="EE004E"/>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02367"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smtClean="0">
                <a:solidFill>
                  <a:srgbClr val="D00045"/>
                </a:solidFill>
                <a:latin typeface="微软雅黑" panose="020B0503020204020204" pitchFamily="34" charset="-122"/>
                <a:ea typeface="微软雅黑" panose="020B0503020204020204" pitchFamily="34" charset="-122"/>
              </a:rPr>
              <a:t>文字显示</a:t>
            </a:r>
            <a:endParaRPr lang="en-US" altLang="zh-CN" sz="2000" b="1" kern="0" dirty="0">
              <a:solidFill>
                <a:srgbClr val="D00045"/>
              </a:solidFill>
              <a:latin typeface="微软雅黑" panose="020B0503020204020204" pitchFamily="34" charset="-122"/>
              <a:ea typeface="微软雅黑" panose="020B0503020204020204" pitchFamily="34" charset="-122"/>
            </a:endParaRPr>
          </a:p>
        </p:txBody>
      </p:sp>
      <p:sp>
        <p:nvSpPr>
          <p:cNvPr id="19" name="矩形 18"/>
          <p:cNvSpPr/>
          <p:nvPr/>
        </p:nvSpPr>
        <p:spPr>
          <a:xfrm>
            <a:off x="6000814" y="4754888"/>
            <a:ext cx="2613689" cy="1749388"/>
          </a:xfrm>
          <a:prstGeom prst="rect">
            <a:avLst/>
          </a:prstGeom>
        </p:spPr>
        <p:txBody>
          <a:bodyPr wrap="square" lIns="91438" tIns="45719" rIns="91438" bIns="45719">
            <a:spAutoFit/>
          </a:bodyPr>
          <a:lstStyle/>
          <a:p>
            <a:pPr lvl="0">
              <a:lnSpc>
                <a:spcPct val="130000"/>
              </a:lnSpc>
            </a:pPr>
            <a:r>
              <a:rPr lang="zh-CN" altLang="en-US" sz="1200" dirty="0"/>
              <a:t>通过</a:t>
            </a:r>
            <a:r>
              <a:rPr lang="en-US" altLang="zh-CN" sz="1200" dirty="0"/>
              <a:t>THREE.js</a:t>
            </a:r>
            <a:r>
              <a:rPr lang="zh-CN" altLang="en-US" sz="1200" dirty="0"/>
              <a:t>的</a:t>
            </a:r>
            <a:r>
              <a:rPr lang="en-US" altLang="zh-CN" sz="1200" dirty="0" err="1"/>
              <a:t>TextGeometry</a:t>
            </a:r>
            <a:r>
              <a:rPr lang="zh-CN" altLang="en-US" sz="1200" dirty="0"/>
              <a:t>文字几何体来生成立体文字，其实际是将每个字看成一个平面图形，将这个图形扩充至三维图形，从而生成立体文字。需要提供文字的字体，文字内容以及一些扩充至三维图形时的参数。</a:t>
            </a:r>
            <a:endParaRPr lang="en-US" altLang="zh-CN" kern="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9525813"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smtClean="0">
                <a:solidFill>
                  <a:srgbClr val="B8004F"/>
                </a:solidFill>
                <a:latin typeface="微软雅黑" panose="020B0503020204020204" pitchFamily="34" charset="-122"/>
                <a:ea typeface="微软雅黑" panose="020B0503020204020204" pitchFamily="34" charset="-122"/>
              </a:rPr>
              <a:t>骨骼动画</a:t>
            </a:r>
            <a:endParaRPr lang="en-US" altLang="zh-CN" sz="2000" b="1" kern="0" dirty="0">
              <a:solidFill>
                <a:srgbClr val="B8004F"/>
              </a:solidFill>
              <a:latin typeface="微软雅黑" panose="020B0503020204020204" pitchFamily="34" charset="-122"/>
              <a:ea typeface="微软雅黑" panose="020B0503020204020204" pitchFamily="34" charset="-122"/>
            </a:endParaRPr>
          </a:p>
        </p:txBody>
      </p:sp>
      <p:sp>
        <p:nvSpPr>
          <p:cNvPr id="21" name="矩形 20"/>
          <p:cNvSpPr/>
          <p:nvPr/>
        </p:nvSpPr>
        <p:spPr>
          <a:xfrm>
            <a:off x="8827321" y="4754888"/>
            <a:ext cx="2607566" cy="1272398"/>
          </a:xfrm>
          <a:prstGeom prst="rect">
            <a:avLst/>
          </a:prstGeom>
        </p:spPr>
        <p:txBody>
          <a:bodyPr wrap="square" lIns="91438" tIns="45719" rIns="91438" bIns="45719">
            <a:spAutoFit/>
          </a:bodyPr>
          <a:lstStyle/>
          <a:p>
            <a:pPr fontAlgn="base">
              <a:lnSpc>
                <a:spcPct val="130000"/>
              </a:lnSpc>
              <a:spcBef>
                <a:spcPct val="0"/>
              </a:spcBef>
              <a:spcAft>
                <a:spcPct val="0"/>
              </a:spcAft>
            </a:pPr>
            <a:r>
              <a:rPr lang="zh-CN" altLang="en-US" sz="1200" dirty="0"/>
              <a:t>骨骼动画一般由骨架层次、绑定网格以及一系列关键帧组成，其中一个关键帧对应骨架的一个状态，两帧之间的状态可以通过插值的方式完成。</a:t>
            </a:r>
          </a:p>
        </p:txBody>
      </p:sp>
      <p:sp>
        <p:nvSpPr>
          <p:cNvPr id="36" name="平行四边形 35"/>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0074" y="2068100"/>
            <a:ext cx="2202059" cy="2161195"/>
          </a:xfrm>
          <a:prstGeom prst="rect">
            <a:avLst/>
          </a:prstGeom>
          <a:ln>
            <a:noFill/>
          </a:ln>
          <a:effectLst>
            <a:outerShdw blurRad="190500" algn="tl" rotWithShape="0">
              <a:srgbClr val="000000">
                <a:alpha val="70000"/>
              </a:srgbClr>
            </a:outerShdw>
          </a:effectLst>
        </p:spPr>
      </p:pic>
      <p:sp>
        <p:nvSpPr>
          <p:cNvPr id="22" name="矩形 21"/>
          <p:cNvSpPr/>
          <p:nvPr/>
        </p:nvSpPr>
        <p:spPr>
          <a:xfrm>
            <a:off x="3174307" y="4754888"/>
            <a:ext cx="2613689" cy="1749388"/>
          </a:xfrm>
          <a:prstGeom prst="rect">
            <a:avLst/>
          </a:prstGeom>
        </p:spPr>
        <p:txBody>
          <a:bodyPr wrap="square" lIns="91438" tIns="45719" rIns="91438" bIns="45719">
            <a:spAutoFit/>
          </a:bodyPr>
          <a:lstStyle/>
          <a:p>
            <a:pPr lvl="0">
              <a:lnSpc>
                <a:spcPct val="130000"/>
              </a:lnSpc>
            </a:pPr>
            <a:r>
              <a:rPr lang="zh-CN" altLang="en-US" sz="1200" dirty="0" smtClean="0">
                <a:latin typeface="微软雅黑" panose="020B0503020204020204" pitchFamily="34" charset="-122"/>
                <a:ea typeface="微软雅黑" panose="020B0503020204020204" pitchFamily="34" charset="-122"/>
              </a:rPr>
              <a:t>法线</a:t>
            </a:r>
            <a:r>
              <a:rPr lang="zh-CN" altLang="en-US" sz="1200" dirty="0">
                <a:latin typeface="微软雅黑" panose="020B0503020204020204" pitchFamily="34" charset="-122"/>
                <a:ea typeface="微软雅黑" panose="020B0503020204020204" pitchFamily="34" charset="-122"/>
              </a:rPr>
              <a:t>贴图的出现，是为了低面数的模型模拟出高面数的模型的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光照信息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，其中光照信息最重要的部分是光入射方向与入射点的法线夹角。法线贴图本质上就是记录了这个夹角的相关信息，光照的计算与某个面上的法线方向息息相关。</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9007" y="2068100"/>
            <a:ext cx="2206237" cy="2158266"/>
          </a:xfrm>
          <a:prstGeom prst="rect">
            <a:avLst/>
          </a:prstGeom>
          <a:ln>
            <a:noFill/>
          </a:ln>
          <a:effectLst>
            <a:outerShdw blurRad="190500" algn="tl" rotWithShape="0">
              <a:srgbClr val="000000">
                <a:alpha val="70000"/>
              </a:srgbClr>
            </a:outerShdw>
          </a:effectLst>
        </p:spPr>
      </p:pic>
      <p:sp>
        <p:nvSpPr>
          <p:cNvPr id="24" name="文本框 23"/>
          <p:cNvSpPr txBox="1"/>
          <p:nvPr/>
        </p:nvSpPr>
        <p:spPr>
          <a:xfrm>
            <a:off x="11399721" y="6470202"/>
            <a:ext cx="792279" cy="362792"/>
          </a:xfrm>
          <a:prstGeom prst="rect">
            <a:avLst/>
          </a:prstGeom>
          <a:noFill/>
          <a:effectLst/>
        </p:spPr>
        <p:txBody>
          <a:bodyPr wrap="square" rtlCol="0">
            <a:spAutoFit/>
          </a:bodyPr>
          <a:lstStyle/>
          <a:p>
            <a:pPr>
              <a:lnSpc>
                <a:spcPct val="120000"/>
              </a:lnSpc>
            </a:pPr>
            <a:r>
              <a:rPr lang="en-US" altLang="zh-CN" sz="1600" dirty="0" smtClean="0">
                <a:solidFill>
                  <a:srgbClr val="FF0000"/>
                </a:solidFill>
                <a:latin typeface="+mn-ea"/>
              </a:rPr>
              <a:t>(</a:t>
            </a:r>
            <a:r>
              <a:rPr lang="zh-CN" altLang="en-US" sz="1600" dirty="0" smtClean="0">
                <a:solidFill>
                  <a:srgbClr val="FF0000"/>
                </a:solidFill>
                <a:latin typeface="+mn-ea"/>
              </a:rPr>
              <a:t>新增</a:t>
            </a:r>
            <a:r>
              <a:rPr lang="en-US" altLang="zh-CN" sz="1600" dirty="0" smtClean="0">
                <a:solidFill>
                  <a:srgbClr val="FF0000"/>
                </a:solidFill>
                <a:latin typeface="+mn-ea"/>
              </a:rPr>
              <a:t>)</a:t>
            </a:r>
            <a:endParaRPr lang="zh-CN" altLang="en-US" sz="1600" dirty="0">
              <a:solidFill>
                <a:srgbClr val="FF0000"/>
              </a:solidFill>
              <a:latin typeface="+mn-ea"/>
            </a:endParaRPr>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429" y="2068100"/>
            <a:ext cx="2158266" cy="2158266"/>
          </a:xfrm>
          <a:prstGeom prst="rect">
            <a:avLst/>
          </a:prstGeom>
          <a:ln>
            <a:noFill/>
          </a:ln>
          <a:effectLst>
            <a:outerShdw blurRad="190500" algn="tl" rotWithShape="0">
              <a:srgbClr val="000000">
                <a:alpha val="70000"/>
              </a:srgbClr>
            </a:outerShdw>
          </a:effectLst>
        </p:spPr>
      </p:pic>
      <p:sp>
        <p:nvSpPr>
          <p:cNvPr id="27" name="文本框 26"/>
          <p:cNvSpPr txBox="1"/>
          <p:nvPr/>
        </p:nvSpPr>
        <p:spPr>
          <a:xfrm>
            <a:off x="1058972" y="4354782"/>
            <a:ext cx="1210584" cy="400108"/>
          </a:xfrm>
          <a:prstGeom prst="rect">
            <a:avLst/>
          </a:prstGeom>
          <a:noFill/>
        </p:spPr>
        <p:txBody>
          <a:bodyPr wrap="none" lIns="91438" tIns="45719" rIns="91438" bIns="45719" rtlCol="0">
            <a:spAutoFit/>
          </a:bodyPr>
          <a:lstStyle/>
          <a:p>
            <a:pPr defTabSz="913765">
              <a:defRPr/>
            </a:pPr>
            <a:r>
              <a:rPr lang="zh-CN" altLang="en-US" sz="2000" b="1" kern="0" dirty="0">
                <a:solidFill>
                  <a:srgbClr val="B8004F"/>
                </a:solidFill>
                <a:latin typeface="微软雅黑" panose="020B0503020204020204" pitchFamily="34" charset="-122"/>
                <a:ea typeface="微软雅黑" panose="020B0503020204020204" pitchFamily="34" charset="-122"/>
              </a:rPr>
              <a:t>纹理映射</a:t>
            </a:r>
            <a:endParaRPr lang="zh-CN" altLang="en-US" sz="2000" b="1" kern="0" dirty="0">
              <a:solidFill>
                <a:srgbClr val="EE004E"/>
              </a:solidFill>
              <a:latin typeface="微软雅黑" panose="020B0503020204020204" pitchFamily="34" charset="-122"/>
              <a:ea typeface="微软雅黑" panose="020B0503020204020204" pitchFamily="34" charset="-122"/>
            </a:endParaRPr>
          </a:p>
        </p:txBody>
      </p:sp>
      <p:sp>
        <p:nvSpPr>
          <p:cNvPr id="29" name="矩形 28"/>
          <p:cNvSpPr/>
          <p:nvPr/>
        </p:nvSpPr>
        <p:spPr>
          <a:xfrm>
            <a:off x="430058" y="4766326"/>
            <a:ext cx="2468411" cy="1292660"/>
          </a:xfrm>
          <a:prstGeom prst="rect">
            <a:avLst/>
          </a:prstGeom>
        </p:spPr>
        <p:txBody>
          <a:bodyPr wrap="square" lIns="91438" tIns="45719" rIns="91438" bIns="45719">
            <a:spAutoFit/>
          </a:bodyPr>
          <a:lstStyle/>
          <a:p>
            <a:pPr lvl="0">
              <a:lnSpc>
                <a:spcPct val="130000"/>
              </a:lnSpc>
            </a:pPr>
            <a:r>
              <a:rPr lang="zh-CN" altLang="en-US" sz="1200" dirty="0"/>
              <a:t>在</a:t>
            </a:r>
            <a:r>
              <a:rPr lang="en-US" altLang="zh-CN" sz="1200" dirty="0"/>
              <a:t>THREE</a:t>
            </a:r>
            <a:r>
              <a:rPr lang="zh-CN" altLang="en-US" sz="1200" dirty="0"/>
              <a:t>中，创建一个物体时，需要几何体</a:t>
            </a:r>
            <a:r>
              <a:rPr lang="en-US" altLang="zh-CN" sz="1200" dirty="0"/>
              <a:t>geometry</a:t>
            </a:r>
            <a:r>
              <a:rPr lang="zh-CN" altLang="en-US" sz="1200" dirty="0"/>
              <a:t>和材质</a:t>
            </a:r>
            <a:r>
              <a:rPr lang="en-US" altLang="zh-CN" sz="1200" dirty="0"/>
              <a:t>material</a:t>
            </a:r>
            <a:r>
              <a:rPr lang="zh-CN" altLang="en-US" sz="1200" dirty="0"/>
              <a:t>两个要素，在创建材质时，初始化</a:t>
            </a:r>
            <a:r>
              <a:rPr lang="en-US" altLang="zh-CN" sz="1200" dirty="0"/>
              <a:t>map</a:t>
            </a:r>
            <a:r>
              <a:rPr lang="zh-CN" altLang="en-US" sz="1200" dirty="0"/>
              <a:t>属性为载入的贴图，即可在物体的表面贴上纹理。</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752507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sharpenSoften amount="-58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75628" y="0"/>
            <a:ext cx="14025267" cy="6995886"/>
          </a:xfrm>
          <a:prstGeom prst="rect">
            <a:avLst/>
          </a:prstGeom>
        </p:spPr>
      </p:pic>
      <p:sp>
        <p:nvSpPr>
          <p:cNvPr id="2" name="文本框 1"/>
          <p:cNvSpPr txBox="1"/>
          <p:nvPr/>
        </p:nvSpPr>
        <p:spPr>
          <a:xfrm>
            <a:off x="-285750" y="-1805996"/>
            <a:ext cx="3905250" cy="10864513"/>
          </a:xfrm>
          <a:prstGeom prst="rect">
            <a:avLst/>
          </a:prstGeom>
          <a:noFill/>
        </p:spPr>
        <p:txBody>
          <a:bodyPr wrap="square" rtlCol="0">
            <a:spAutoFit/>
          </a:bodyPr>
          <a:lstStyle/>
          <a:p>
            <a:r>
              <a:rPr lang="en-US" altLang="zh-CN" sz="70000" b="1" dirty="0">
                <a:solidFill>
                  <a:schemeClr val="bg1"/>
                </a:solidFill>
                <a:latin typeface="Segoe UI" panose="020B0502040204020203" pitchFamily="34" charset="0"/>
                <a:cs typeface="Segoe UI" panose="020B0502040204020203" pitchFamily="34" charset="0"/>
              </a:rPr>
              <a:t>4</a:t>
            </a:r>
            <a:endParaRPr lang="zh-CN" altLang="en-US" sz="70000" b="1" dirty="0">
              <a:solidFill>
                <a:schemeClr val="bg1"/>
              </a:solidFill>
              <a:latin typeface="Segoe UI" panose="020B0502040204020203" pitchFamily="34" charset="0"/>
              <a:cs typeface="Segoe UI" panose="020B0502040204020203" pitchFamily="34" charset="0"/>
            </a:endParaRPr>
          </a:p>
        </p:txBody>
      </p:sp>
      <p:sp>
        <p:nvSpPr>
          <p:cNvPr id="3" name="文本框 2"/>
          <p:cNvSpPr txBox="1"/>
          <p:nvPr/>
        </p:nvSpPr>
        <p:spPr>
          <a:xfrm>
            <a:off x="6037006" y="3008671"/>
            <a:ext cx="3049844" cy="769441"/>
          </a:xfrm>
          <a:prstGeom prst="rect">
            <a:avLst/>
          </a:prstGeom>
          <a:solidFill>
            <a:schemeClr val="bg1"/>
          </a:solidFill>
        </p:spPr>
        <p:txBody>
          <a:bodyPr wrap="square" rtlCol="0">
            <a:spAutoFit/>
          </a:bodyPr>
          <a:lstStyle/>
          <a:p>
            <a:r>
              <a:rPr lang="en-US" altLang="zh-CN" sz="4400" b="1" dirty="0">
                <a:solidFill>
                  <a:srgbClr val="158F90"/>
                </a:solidFill>
              </a:rPr>
              <a:t>De</a:t>
            </a:r>
            <a:r>
              <a:rPr lang="x-none" altLang="zh-CN" sz="4400" b="1" dirty="0">
                <a:solidFill>
                  <a:srgbClr val="158F90"/>
                </a:solidFill>
              </a:rPr>
              <a:t>mo</a:t>
            </a:r>
            <a:endParaRPr lang="zh-CN" altLang="en-US" sz="4400" b="1" dirty="0">
              <a:solidFill>
                <a:srgbClr val="158F90"/>
              </a:solidFill>
            </a:endParaRPr>
          </a:p>
        </p:txBody>
      </p:sp>
      <p:sp>
        <p:nvSpPr>
          <p:cNvPr id="6" name="文本框 5"/>
          <p:cNvSpPr txBox="1"/>
          <p:nvPr/>
        </p:nvSpPr>
        <p:spPr>
          <a:xfrm>
            <a:off x="5991841" y="3979741"/>
            <a:ext cx="4391024" cy="461665"/>
          </a:xfrm>
          <a:prstGeom prst="rect">
            <a:avLst/>
          </a:prstGeom>
          <a:noFill/>
        </p:spPr>
        <p:txBody>
          <a:bodyPr wrap="square" rtlCol="0">
            <a:spAutoFit/>
          </a:bodyPr>
          <a:lstStyle/>
          <a:p>
            <a:r>
              <a:rPr lang="zh-CN" altLang="en-US" sz="2400" dirty="0">
                <a:solidFill>
                  <a:schemeClr val="bg1"/>
                </a:solidFill>
              </a:rPr>
              <a:t>我再讲两分钟</a:t>
            </a:r>
          </a:p>
        </p:txBody>
      </p:sp>
    </p:spTree>
    <p:extLst>
      <p:ext uri="{BB962C8B-B14F-4D97-AF65-F5344CB8AC3E}">
        <p14:creationId xmlns:p14="http://schemas.microsoft.com/office/powerpoint/2010/main" val="31298030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Effect>
                      <a14:sharpenSoften amount="-58000"/>
                    </a14:imgEffect>
                    <a14:imgEffect>
                      <a14:brightnessContrast bright="-20000" contrast="40000"/>
                    </a14:imgEffect>
                  </a14:imgLayer>
                </a14:imgProps>
              </a:ext>
              <a:ext uri="{28A0092B-C50C-407E-A947-70E740481C1C}">
                <a14:useLocalDpi xmlns:a14="http://schemas.microsoft.com/office/drawing/2010/main" val="0"/>
              </a:ext>
            </a:extLst>
          </a:blip>
          <a:srcRect b="82983"/>
          <a:stretch/>
        </p:blipFill>
        <p:spPr>
          <a:xfrm>
            <a:off x="-947001" y="0"/>
            <a:ext cx="14025267" cy="1244600"/>
          </a:xfrm>
          <a:prstGeom prst="rect">
            <a:avLst/>
          </a:prstGeom>
        </p:spPr>
      </p:pic>
      <p:sp>
        <p:nvSpPr>
          <p:cNvPr id="2" name="文本占位符 1"/>
          <p:cNvSpPr>
            <a:spLocks noGrp="1"/>
          </p:cNvSpPr>
          <p:nvPr>
            <p:ph type="body" sz="quarter" idx="10"/>
          </p:nvPr>
        </p:nvSpPr>
        <p:spPr/>
        <p:txBody>
          <a:bodyPr/>
          <a:lstStyle/>
          <a:p>
            <a:r>
              <a:rPr lang="en-US" altLang="zh-CN" dirty="0"/>
              <a:t>Demo</a:t>
            </a:r>
            <a:endParaRPr lang="zh-CN" altLang="en-US" dirty="0"/>
          </a:p>
        </p:txBody>
      </p:sp>
      <p:sp>
        <p:nvSpPr>
          <p:cNvPr id="3" name="文本占位符 2"/>
          <p:cNvSpPr>
            <a:spLocks noGrp="1"/>
          </p:cNvSpPr>
          <p:nvPr>
            <p:ph type="body" sz="quarter" idx="11"/>
          </p:nvPr>
        </p:nvSpPr>
        <p:spPr/>
        <p:txBody>
          <a:bodyPr/>
          <a:lstStyle/>
          <a:p>
            <a:r>
              <a:rPr lang="en-US" altLang="zh-CN" dirty="0"/>
              <a:t>ADD YOUR TITLE HERE</a:t>
            </a:r>
            <a:endParaRPr lang="zh-CN" altLang="en-US" dirty="0"/>
          </a:p>
        </p:txBody>
      </p:sp>
      <p:sp>
        <p:nvSpPr>
          <p:cNvPr id="14" name="平行四边形 13">
            <a:extLst>
              <a:ext uri="{FF2B5EF4-FFF2-40B4-BE49-F238E27FC236}">
                <a16:creationId xmlns:a16="http://schemas.microsoft.com/office/drawing/2014/main" id="{AA98A30B-2822-4CBF-B2A7-3C5AF61DD8D8}"/>
              </a:ext>
            </a:extLst>
          </p:cNvPr>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A932709-88D3-4ADC-851E-972BD70A7FA3}"/>
              </a:ext>
            </a:extLst>
          </p:cNvPr>
          <p:cNvSpPr txBox="1"/>
          <p:nvPr/>
        </p:nvSpPr>
        <p:spPr>
          <a:xfrm>
            <a:off x="1399488" y="1978236"/>
            <a:ext cx="8893663" cy="3137269"/>
          </a:xfrm>
          <a:prstGeom prst="rect">
            <a:avLst/>
          </a:prstGeom>
          <a:noFill/>
        </p:spPr>
        <p:txBody>
          <a:bodyPr wrap="square" rtlCol="0">
            <a:spAutoFit/>
          </a:bodyPr>
          <a:lstStyle/>
          <a:p>
            <a:pPr algn="ctr" defTabSz="914400" eaLnBrk="1" fontAlgn="base" hangingPunct="1">
              <a:lnSpc>
                <a:spcPct val="130000"/>
              </a:lnSpc>
              <a:spcBef>
                <a:spcPct val="0"/>
              </a:spcBef>
              <a:spcAft>
                <a:spcPct val="0"/>
              </a:spcAft>
            </a:pPr>
            <a:r>
              <a:rPr lang="en-US" altLang="zh-CN" sz="8000" dirty="0">
                <a:solidFill>
                  <a:schemeClr val="tx1">
                    <a:lumMod val="65000"/>
                    <a:lumOff val="35000"/>
                  </a:schemeClr>
                </a:solidFill>
                <a:latin typeface="+mn-ea"/>
                <a:hlinkClick r:id="rId4"/>
              </a:rPr>
              <a:t>Over the sea, under the water</a:t>
            </a:r>
            <a:endParaRPr lang="en-US" altLang="zh-CN" sz="8000" dirty="0">
              <a:solidFill>
                <a:schemeClr val="tx1">
                  <a:lumMod val="65000"/>
                  <a:lumOff val="35000"/>
                </a:schemeClr>
              </a:solidFill>
              <a:latin typeface="+mn-ea"/>
            </a:endParaRPr>
          </a:p>
        </p:txBody>
      </p:sp>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73270" y="5127280"/>
            <a:ext cx="2233836" cy="1730720"/>
          </a:xfrm>
          <a:prstGeom prst="rect">
            <a:avLst/>
          </a:prstGeom>
        </p:spPr>
      </p:pic>
      <p:pic>
        <p:nvPicPr>
          <p:cNvPr id="18" name="图片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0111467" y="1246377"/>
            <a:ext cx="2080533" cy="1463718"/>
          </a:xfrm>
          <a:prstGeom prst="rect">
            <a:avLst/>
          </a:prstGeom>
        </p:spPr>
      </p:pic>
    </p:spTree>
    <p:extLst>
      <p:ext uri="{BB962C8B-B14F-4D97-AF65-F5344CB8AC3E}">
        <p14:creationId xmlns:p14="http://schemas.microsoft.com/office/powerpoint/2010/main" val="7198001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artisticMarker/>
                    </a14:imgEffect>
                    <a14:imgEffect>
                      <a14:sharpenSoften amount="-58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75628" y="0"/>
            <a:ext cx="14025267" cy="6995886"/>
          </a:xfrm>
          <a:prstGeom prst="rect">
            <a:avLst/>
          </a:prstGeom>
        </p:spPr>
      </p:pic>
      <p:cxnSp>
        <p:nvCxnSpPr>
          <p:cNvPr id="11" name="直接连接符 10"/>
          <p:cNvCxnSpPr/>
          <p:nvPr/>
        </p:nvCxnSpPr>
        <p:spPr>
          <a:xfrm>
            <a:off x="3619500" y="2990850"/>
            <a:ext cx="4972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564450" y="1669086"/>
            <a:ext cx="1032394" cy="1032394"/>
          </a:xfrm>
          <a:prstGeom prst="ellipse">
            <a:avLst/>
          </a:prstGeom>
          <a:noFill/>
          <a:ln>
            <a:solidFill>
              <a:schemeClr val="bg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b="1" dirty="0">
                <a:solidFill>
                  <a:schemeClr val="bg1"/>
                </a:solidFill>
              </a:rPr>
              <a:t>CG@SYSU</a:t>
            </a:r>
            <a:endParaRPr kumimoji="1" lang="zh-CN" altLang="en-US" b="1" dirty="0">
              <a:solidFill>
                <a:schemeClr val="bg1"/>
              </a:solidFill>
            </a:endParaRPr>
          </a:p>
        </p:txBody>
      </p:sp>
      <p:sp>
        <p:nvSpPr>
          <p:cNvPr id="14" name="文本框 13"/>
          <p:cNvSpPr txBox="1"/>
          <p:nvPr/>
        </p:nvSpPr>
        <p:spPr>
          <a:xfrm>
            <a:off x="3954556" y="3083448"/>
            <a:ext cx="4252182" cy="1015659"/>
          </a:xfrm>
          <a:prstGeom prst="rect">
            <a:avLst/>
          </a:prstGeom>
          <a:noFill/>
        </p:spPr>
        <p:txBody>
          <a:bodyPr wrap="none" lIns="91436" tIns="45718" rIns="91436" bIns="45718" rtlCol="0">
            <a:spAutoFit/>
          </a:bodyPr>
          <a:lstStyle/>
          <a:p>
            <a:pPr algn="ctr"/>
            <a:r>
              <a:rPr kumimoji="1" lang="en-US" altLang="zh-CN" sz="6000" dirty="0">
                <a:solidFill>
                  <a:schemeClr val="bg1"/>
                </a:solidFill>
                <a:latin typeface="+mj-ea"/>
                <a:ea typeface="+mj-ea"/>
              </a:rPr>
              <a:t>Thank you!</a:t>
            </a:r>
          </a:p>
        </p:txBody>
      </p:sp>
      <p:sp>
        <p:nvSpPr>
          <p:cNvPr id="15" name="矩形 14"/>
          <p:cNvSpPr/>
          <p:nvPr/>
        </p:nvSpPr>
        <p:spPr>
          <a:xfrm>
            <a:off x="4943736" y="4191704"/>
            <a:ext cx="2323577" cy="338550"/>
          </a:xfrm>
          <a:prstGeom prst="rect">
            <a:avLst/>
          </a:prstGeom>
          <a:noFill/>
          <a:ln>
            <a:noFill/>
          </a:ln>
        </p:spPr>
        <p:txBody>
          <a:bodyPr wrap="none" lIns="91436" tIns="45718" rIns="91436" bIns="45718">
            <a:spAutoFit/>
          </a:bodyPr>
          <a:lstStyle/>
          <a:p>
            <a:pPr algn="ctr"/>
            <a:r>
              <a:rPr kumimoji="1" lang="en-US" altLang="zh-CN" sz="1600" dirty="0">
                <a:solidFill>
                  <a:schemeClr val="bg1"/>
                </a:solidFill>
                <a:latin typeface="+mn-ea"/>
              </a:rPr>
              <a:t>Presented</a:t>
            </a:r>
            <a:r>
              <a:rPr kumimoji="1" lang="zh-CN" altLang="en-US" sz="1600" dirty="0">
                <a:solidFill>
                  <a:schemeClr val="bg1"/>
                </a:solidFill>
                <a:latin typeface="+mn-ea"/>
              </a:rPr>
              <a:t> </a:t>
            </a:r>
            <a:r>
              <a:rPr kumimoji="1" lang="en-US" altLang="zh-CN" sz="1600" dirty="0">
                <a:solidFill>
                  <a:schemeClr val="bg1"/>
                </a:solidFill>
                <a:latin typeface="+mn-ea"/>
              </a:rPr>
              <a:t>by</a:t>
            </a:r>
            <a:r>
              <a:rPr kumimoji="1" lang="zh-CN" altLang="en-US" sz="1600" dirty="0">
                <a:solidFill>
                  <a:schemeClr val="bg1"/>
                </a:solidFill>
                <a:latin typeface="+mn-ea"/>
              </a:rPr>
              <a:t> </a:t>
            </a:r>
            <a:r>
              <a:rPr kumimoji="1" lang="en-US" altLang="zh-CN" sz="1600" dirty="0">
                <a:solidFill>
                  <a:schemeClr val="bg1"/>
                </a:solidFill>
                <a:latin typeface="+mn-ea"/>
              </a:rPr>
              <a:t>Group 2</a:t>
            </a:r>
            <a:endParaRPr kumimoji="1" lang="zh-CN" altLang="en-US" sz="1600" dirty="0">
              <a:solidFill>
                <a:schemeClr val="bg1"/>
              </a:solidFill>
              <a:latin typeface="+mn-ea"/>
            </a:endParaRPr>
          </a:p>
        </p:txBody>
      </p:sp>
    </p:spTree>
    <p:extLst>
      <p:ext uri="{BB962C8B-B14F-4D97-AF65-F5344CB8AC3E}">
        <p14:creationId xmlns:p14="http://schemas.microsoft.com/office/powerpoint/2010/main" val="42378289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10895"/>
          <a:stretch/>
        </p:blipFill>
        <p:spPr>
          <a:xfrm>
            <a:off x="-161019" y="1"/>
            <a:ext cx="12733868" cy="7067550"/>
          </a:xfrm>
          <a:prstGeom prst="rect">
            <a:avLst/>
          </a:prstGeom>
          <a:effectLst>
            <a:glow>
              <a:schemeClr val="accent1">
                <a:alpha val="40000"/>
              </a:schemeClr>
            </a:glow>
            <a:outerShdw dist="50800" dir="5400000" algn="ctr" rotWithShape="0">
              <a:srgbClr val="000000"/>
            </a:outerShdw>
          </a:effectLst>
        </p:spPr>
      </p:pic>
      <p:sp>
        <p:nvSpPr>
          <p:cNvPr id="2" name="文本框 1"/>
          <p:cNvSpPr txBox="1"/>
          <p:nvPr/>
        </p:nvSpPr>
        <p:spPr>
          <a:xfrm>
            <a:off x="8077200" y="609600"/>
            <a:ext cx="3409950" cy="830997"/>
          </a:xfrm>
          <a:prstGeom prst="rect">
            <a:avLst/>
          </a:prstGeom>
          <a:noFill/>
        </p:spPr>
        <p:txBody>
          <a:bodyPr wrap="square" rtlCol="0">
            <a:spAutoFit/>
          </a:bodyPr>
          <a:lstStyle/>
          <a:p>
            <a:r>
              <a:rPr lang="en-US" altLang="zh-CN" sz="4800" b="1" dirty="0">
                <a:solidFill>
                  <a:schemeClr val="bg1"/>
                </a:solidFill>
              </a:rPr>
              <a:t>CONTENTS</a:t>
            </a:r>
            <a:endParaRPr lang="zh-CN" altLang="en-US" sz="4800" b="1" dirty="0">
              <a:solidFill>
                <a:schemeClr val="bg1"/>
              </a:solidFill>
            </a:endParaRPr>
          </a:p>
        </p:txBody>
      </p:sp>
      <p:sp>
        <p:nvSpPr>
          <p:cNvPr id="3" name="平行四边形 2"/>
          <p:cNvSpPr/>
          <p:nvPr/>
        </p:nvSpPr>
        <p:spPr>
          <a:xfrm>
            <a:off x="7372350" y="781102"/>
            <a:ext cx="666750" cy="487992"/>
          </a:xfrm>
          <a:prstGeom prst="parallelogram">
            <a:avLst>
              <a:gd name="adj" fmla="val 379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515D7AD-85C0-4911-B69B-A7C2F91FE806}"/>
              </a:ext>
            </a:extLst>
          </p:cNvPr>
          <p:cNvSpPr/>
          <p:nvPr/>
        </p:nvSpPr>
        <p:spPr>
          <a:xfrm>
            <a:off x="838200" y="1959881"/>
            <a:ext cx="5994400" cy="372200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6" name="Freeform 222">
            <a:extLst>
              <a:ext uri="{FF2B5EF4-FFF2-40B4-BE49-F238E27FC236}">
                <a16:creationId xmlns:a16="http://schemas.microsoft.com/office/drawing/2014/main" id="{F2A84D15-C051-4A44-9EF3-1911D50D93CE}"/>
              </a:ext>
            </a:extLst>
          </p:cNvPr>
          <p:cNvSpPr>
            <a:spLocks noEditPoints="1"/>
          </p:cNvSpPr>
          <p:nvPr/>
        </p:nvSpPr>
        <p:spPr bwMode="auto">
          <a:xfrm rot="10800000">
            <a:off x="1374773" y="2452912"/>
            <a:ext cx="302853" cy="276225"/>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7" name="文本框 3">
            <a:extLst>
              <a:ext uri="{FF2B5EF4-FFF2-40B4-BE49-F238E27FC236}">
                <a16:creationId xmlns:a16="http://schemas.microsoft.com/office/drawing/2014/main" id="{AAFBC347-3074-41AA-B8D7-29E9B377714A}"/>
              </a:ext>
            </a:extLst>
          </p:cNvPr>
          <p:cNvSpPr txBox="1"/>
          <p:nvPr/>
        </p:nvSpPr>
        <p:spPr>
          <a:xfrm>
            <a:off x="1847849" y="2360192"/>
            <a:ext cx="442791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微软雅黑" panose="020B0503020204020204" pitchFamily="34" charset="-122"/>
                <a:ea typeface="微软雅黑" panose="020B0503020204020204" pitchFamily="34" charset="-122"/>
              </a:rPr>
              <a:t>PART 1 Introduction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Freeform 222">
            <a:extLst>
              <a:ext uri="{FF2B5EF4-FFF2-40B4-BE49-F238E27FC236}">
                <a16:creationId xmlns:a16="http://schemas.microsoft.com/office/drawing/2014/main" id="{19709BE2-D0A9-4CB8-87C8-FEEDA4B91195}"/>
              </a:ext>
            </a:extLst>
          </p:cNvPr>
          <p:cNvSpPr>
            <a:spLocks noEditPoints="1"/>
          </p:cNvSpPr>
          <p:nvPr/>
        </p:nvSpPr>
        <p:spPr bwMode="auto">
          <a:xfrm rot="10800000">
            <a:off x="1374773" y="3176776"/>
            <a:ext cx="302853" cy="276225"/>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9" name="文本框 5">
            <a:extLst>
              <a:ext uri="{FF2B5EF4-FFF2-40B4-BE49-F238E27FC236}">
                <a16:creationId xmlns:a16="http://schemas.microsoft.com/office/drawing/2014/main" id="{719CCC3C-EA4D-4BCC-8F04-A69BA50ECB4C}"/>
              </a:ext>
            </a:extLst>
          </p:cNvPr>
          <p:cNvSpPr txBox="1"/>
          <p:nvPr/>
        </p:nvSpPr>
        <p:spPr>
          <a:xfrm>
            <a:off x="1847849" y="3084056"/>
            <a:ext cx="442791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微软雅黑" panose="020B0503020204020204" pitchFamily="34" charset="-122"/>
                <a:ea typeface="微软雅黑" panose="020B0503020204020204" pitchFamily="34" charset="-122"/>
              </a:rPr>
              <a:t>PART 2 Over the water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Freeform 222">
            <a:extLst>
              <a:ext uri="{FF2B5EF4-FFF2-40B4-BE49-F238E27FC236}">
                <a16:creationId xmlns:a16="http://schemas.microsoft.com/office/drawing/2014/main" id="{7ACD5D02-7FF7-420A-AA8F-2FF20782F6C0}"/>
              </a:ext>
            </a:extLst>
          </p:cNvPr>
          <p:cNvSpPr>
            <a:spLocks noEditPoints="1"/>
          </p:cNvSpPr>
          <p:nvPr/>
        </p:nvSpPr>
        <p:spPr bwMode="auto">
          <a:xfrm rot="10800000">
            <a:off x="1374773" y="3960635"/>
            <a:ext cx="302853" cy="276225"/>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1" name="文本框 7">
            <a:extLst>
              <a:ext uri="{FF2B5EF4-FFF2-40B4-BE49-F238E27FC236}">
                <a16:creationId xmlns:a16="http://schemas.microsoft.com/office/drawing/2014/main" id="{125FDEE7-2BD0-4586-BB04-A5EAB2CEC71F}"/>
              </a:ext>
            </a:extLst>
          </p:cNvPr>
          <p:cNvSpPr txBox="1"/>
          <p:nvPr/>
        </p:nvSpPr>
        <p:spPr>
          <a:xfrm>
            <a:off x="1847849" y="3867915"/>
            <a:ext cx="461589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微软雅黑" panose="020B0503020204020204" pitchFamily="34" charset="-122"/>
                <a:ea typeface="微软雅黑" panose="020B0503020204020204" pitchFamily="34" charset="-122"/>
              </a:rPr>
              <a:t>PART 3 Under the sea</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Freeform 222">
            <a:extLst>
              <a:ext uri="{FF2B5EF4-FFF2-40B4-BE49-F238E27FC236}">
                <a16:creationId xmlns:a16="http://schemas.microsoft.com/office/drawing/2014/main" id="{375743F0-AB30-41F8-93E1-5F875B0958C9}"/>
              </a:ext>
            </a:extLst>
          </p:cNvPr>
          <p:cNvSpPr>
            <a:spLocks noEditPoints="1"/>
          </p:cNvSpPr>
          <p:nvPr/>
        </p:nvSpPr>
        <p:spPr bwMode="auto">
          <a:xfrm rot="10800000">
            <a:off x="1374773" y="4744494"/>
            <a:ext cx="302853" cy="276225"/>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3" name="文本框 9">
            <a:extLst>
              <a:ext uri="{FF2B5EF4-FFF2-40B4-BE49-F238E27FC236}">
                <a16:creationId xmlns:a16="http://schemas.microsoft.com/office/drawing/2014/main" id="{C6553DDA-4D67-4904-81F4-42D026045FBF}"/>
              </a:ext>
            </a:extLst>
          </p:cNvPr>
          <p:cNvSpPr txBox="1"/>
          <p:nvPr/>
        </p:nvSpPr>
        <p:spPr>
          <a:xfrm>
            <a:off x="1847849" y="4651774"/>
            <a:ext cx="461589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微软雅黑" panose="020B0503020204020204" pitchFamily="34" charset="-122"/>
                <a:ea typeface="微软雅黑" panose="020B0503020204020204" pitchFamily="34" charset="-122"/>
              </a:rPr>
              <a:t>PART 4 </a:t>
            </a:r>
            <a:r>
              <a:rPr lang="x-none" altLang="zh-CN" sz="2400" dirty="0">
                <a:solidFill>
                  <a:schemeClr val="bg1"/>
                </a:solidFill>
                <a:latin typeface="微软雅黑" panose="020B0503020204020204" pitchFamily="34" charset="-122"/>
                <a:ea typeface="微软雅黑" panose="020B0503020204020204" pitchFamily="34" charset="-122"/>
              </a:rPr>
              <a:t>Demo</a:t>
            </a:r>
            <a:r>
              <a:rPr lang="en-US" altLang="zh-CN" sz="2400" dirty="0">
                <a:solidFill>
                  <a:schemeClr val="bg1"/>
                </a:solidFill>
                <a:latin typeface="微软雅黑" panose="020B0503020204020204" pitchFamily="34" charset="-122"/>
                <a:ea typeface="微软雅黑" panose="020B0503020204020204" pitchFamily="34" charset="-122"/>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920794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10895"/>
          <a:stretch/>
        </p:blipFill>
        <p:spPr>
          <a:xfrm>
            <a:off x="-161019" y="1"/>
            <a:ext cx="12733868" cy="7067550"/>
          </a:xfrm>
          <a:prstGeom prst="rect">
            <a:avLst/>
          </a:prstGeom>
          <a:effectLst>
            <a:glow>
              <a:schemeClr val="accent1">
                <a:alpha val="40000"/>
              </a:schemeClr>
            </a:glow>
            <a:outerShdw dist="50800" dir="5400000" algn="ctr" rotWithShape="0">
              <a:srgbClr val="000000"/>
            </a:outerShdw>
          </a:effectLst>
        </p:spPr>
      </p:pic>
      <p:sp>
        <p:nvSpPr>
          <p:cNvPr id="2" name="文本框 1"/>
          <p:cNvSpPr txBox="1"/>
          <p:nvPr/>
        </p:nvSpPr>
        <p:spPr>
          <a:xfrm>
            <a:off x="-285750" y="-1805996"/>
            <a:ext cx="3905250" cy="10864513"/>
          </a:xfrm>
          <a:prstGeom prst="rect">
            <a:avLst/>
          </a:prstGeom>
          <a:noFill/>
        </p:spPr>
        <p:txBody>
          <a:bodyPr wrap="square" rtlCol="0">
            <a:spAutoFit/>
          </a:bodyPr>
          <a:lstStyle/>
          <a:p>
            <a:r>
              <a:rPr lang="en-US" altLang="zh-CN" sz="70000" b="1" dirty="0">
                <a:solidFill>
                  <a:schemeClr val="bg1"/>
                </a:solidFill>
                <a:latin typeface="Segoe UI" panose="020B0502040204020203" pitchFamily="34" charset="0"/>
                <a:cs typeface="Segoe UI" panose="020B0502040204020203" pitchFamily="34" charset="0"/>
              </a:rPr>
              <a:t>1</a:t>
            </a:r>
            <a:endParaRPr lang="zh-CN" altLang="en-US" sz="70000" b="1" dirty="0">
              <a:solidFill>
                <a:schemeClr val="bg1"/>
              </a:solidFill>
              <a:latin typeface="Segoe UI" panose="020B0502040204020203" pitchFamily="34" charset="0"/>
              <a:cs typeface="Segoe UI" panose="020B0502040204020203" pitchFamily="34" charset="0"/>
            </a:endParaRPr>
          </a:p>
        </p:txBody>
      </p:sp>
      <p:sp>
        <p:nvSpPr>
          <p:cNvPr id="3" name="文本框 2"/>
          <p:cNvSpPr txBox="1"/>
          <p:nvPr/>
        </p:nvSpPr>
        <p:spPr>
          <a:xfrm>
            <a:off x="6037006" y="3008671"/>
            <a:ext cx="3126044" cy="769441"/>
          </a:xfrm>
          <a:prstGeom prst="rect">
            <a:avLst/>
          </a:prstGeom>
          <a:solidFill>
            <a:schemeClr val="bg1"/>
          </a:solidFill>
        </p:spPr>
        <p:txBody>
          <a:bodyPr wrap="square" rtlCol="0">
            <a:spAutoFit/>
          </a:bodyPr>
          <a:lstStyle/>
          <a:p>
            <a:r>
              <a:rPr lang="en-US" altLang="zh-CN" sz="4400" b="1" dirty="0">
                <a:solidFill>
                  <a:srgbClr val="158F90"/>
                </a:solidFill>
              </a:rPr>
              <a:t>Introduction</a:t>
            </a:r>
            <a:endParaRPr lang="zh-CN" altLang="en-US" sz="4400" b="1" dirty="0">
              <a:solidFill>
                <a:srgbClr val="158F90"/>
              </a:solidFill>
            </a:endParaRPr>
          </a:p>
        </p:txBody>
      </p:sp>
      <p:sp>
        <p:nvSpPr>
          <p:cNvPr id="4" name="文本框 3"/>
          <p:cNvSpPr txBox="1"/>
          <p:nvPr/>
        </p:nvSpPr>
        <p:spPr>
          <a:xfrm>
            <a:off x="5991841" y="3979741"/>
            <a:ext cx="4391024" cy="461665"/>
          </a:xfrm>
          <a:prstGeom prst="rect">
            <a:avLst/>
          </a:prstGeom>
          <a:noFill/>
        </p:spPr>
        <p:txBody>
          <a:bodyPr wrap="square" rtlCol="0">
            <a:spAutoFit/>
          </a:bodyPr>
          <a:lstStyle/>
          <a:p>
            <a:r>
              <a:rPr lang="zh-CN" altLang="en-US" sz="2400" dirty="0">
                <a:solidFill>
                  <a:schemeClr val="bg1"/>
                </a:solidFill>
              </a:rPr>
              <a:t>大家好</a:t>
            </a:r>
          </a:p>
        </p:txBody>
      </p:sp>
    </p:spTree>
    <p:extLst>
      <p:ext uri="{BB962C8B-B14F-4D97-AF65-F5344CB8AC3E}">
        <p14:creationId xmlns:p14="http://schemas.microsoft.com/office/powerpoint/2010/main" val="205557463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84263"/>
          <a:stretch/>
        </p:blipFill>
        <p:spPr>
          <a:xfrm>
            <a:off x="-161019" y="1"/>
            <a:ext cx="12733868" cy="124822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 name="文本占位符 1"/>
          <p:cNvSpPr>
            <a:spLocks noGrp="1"/>
          </p:cNvSpPr>
          <p:nvPr>
            <p:ph type="body" sz="quarter" idx="10"/>
          </p:nvPr>
        </p:nvSpPr>
        <p:spPr/>
        <p:txBody>
          <a:bodyPr/>
          <a:lstStyle/>
          <a:p>
            <a:r>
              <a:rPr lang="x-none" altLang="zh-CN" dirty="0"/>
              <a:t>Introduction</a:t>
            </a:r>
            <a:endParaRPr lang="zh-CN" altLang="en-US" dirty="0">
              <a:latin typeface="微软雅黑" panose="020B0503020204020204" pitchFamily="34" charset="-122"/>
              <a:ea typeface="微软雅黑" panose="020B0503020204020204" pitchFamily="34" charset="-122"/>
            </a:endParaRPr>
          </a:p>
        </p:txBody>
      </p:sp>
      <p:sp>
        <p:nvSpPr>
          <p:cNvPr id="52" name="平行四边形 51"/>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占位符 63"/>
          <p:cNvSpPr>
            <a:spLocks noGrp="1"/>
          </p:cNvSpPr>
          <p:nvPr>
            <p:ph type="body" sz="quarter" idx="11"/>
          </p:nvPr>
        </p:nvSpPr>
        <p:spPr/>
        <p:txBody>
          <a:bodyPr/>
          <a:lstStyle/>
          <a:p>
            <a:r>
              <a:rPr lang="x-none" altLang="zh-CN" dirty="0"/>
              <a:t>Members</a:t>
            </a:r>
            <a:endParaRPr lang="zh-CN" altLang="en-US" dirty="0"/>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915" y="1774072"/>
            <a:ext cx="1131812" cy="1131812"/>
          </a:xfrm>
          <a:prstGeom prst="rect">
            <a:avLst/>
          </a:prstGeom>
          <a:ln>
            <a:noFill/>
          </a:ln>
          <a:effectLst>
            <a:outerShdw blurRad="190500" algn="tl" rotWithShape="0">
              <a:srgbClr val="000000">
                <a:alpha val="70000"/>
              </a:srgbClr>
            </a:outerShdw>
          </a:effectLst>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689" y="3502160"/>
            <a:ext cx="1129038" cy="1129038"/>
          </a:xfrm>
          <a:prstGeom prst="rect">
            <a:avLst/>
          </a:prstGeom>
          <a:ln>
            <a:noFill/>
          </a:ln>
          <a:effectLst>
            <a:outerShdw blurRad="190500" algn="tl" rotWithShape="0">
              <a:srgbClr val="000000">
                <a:alpha val="70000"/>
              </a:srgbClr>
            </a:outerShdw>
          </a:effectLst>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915" y="5284855"/>
            <a:ext cx="1129038" cy="1129038"/>
          </a:xfrm>
          <a:prstGeom prst="rect">
            <a:avLst/>
          </a:prstGeom>
          <a:ln>
            <a:noFill/>
          </a:ln>
          <a:effectLst>
            <a:outerShdw blurRad="190500" algn="tl" rotWithShape="0">
              <a:srgbClr val="000000">
                <a:alpha val="70000"/>
              </a:srgbClr>
            </a:outerShdw>
          </a:effectLst>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476" y="5284945"/>
            <a:ext cx="1131633" cy="1131633"/>
          </a:xfrm>
          <a:prstGeom prst="rect">
            <a:avLst/>
          </a:prstGeom>
          <a:ln>
            <a:noFill/>
          </a:ln>
          <a:effectLst>
            <a:outerShdw blurRad="190500" algn="tl" rotWithShape="0">
              <a:srgbClr val="000000">
                <a:alpha val="70000"/>
              </a:srgbClr>
            </a:outerShdw>
          </a:effectLst>
        </p:spPr>
      </p:pic>
      <p:pic>
        <p:nvPicPr>
          <p:cNvPr id="54" name="图片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476" y="3502160"/>
            <a:ext cx="1131812" cy="1131812"/>
          </a:xfrm>
          <a:prstGeom prst="rect">
            <a:avLst/>
          </a:prstGeom>
          <a:ln>
            <a:noFill/>
          </a:ln>
          <a:effectLst>
            <a:outerShdw blurRad="190500" algn="tl" rotWithShape="0">
              <a:srgbClr val="000000">
                <a:alpha val="70000"/>
              </a:srgbClr>
            </a:outerShdw>
          </a:effectLst>
        </p:spPr>
      </p:pic>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0476" y="1774072"/>
            <a:ext cx="1131812" cy="1131812"/>
          </a:xfrm>
          <a:prstGeom prst="rect">
            <a:avLst/>
          </a:prstGeom>
          <a:ln>
            <a:noFill/>
          </a:ln>
          <a:effectLst>
            <a:outerShdw blurRad="190500" algn="tl" rotWithShape="0">
              <a:srgbClr val="000000">
                <a:alpha val="70000"/>
              </a:srgbClr>
            </a:outerShdw>
          </a:effectLst>
        </p:spPr>
      </p:pic>
      <p:sp>
        <p:nvSpPr>
          <p:cNvPr id="56" name="文本框 55"/>
          <p:cNvSpPr txBox="1"/>
          <p:nvPr/>
        </p:nvSpPr>
        <p:spPr>
          <a:xfrm>
            <a:off x="1889085" y="1780719"/>
            <a:ext cx="3127414" cy="1126462"/>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刘博</a:t>
            </a:r>
            <a:endParaRPr lang="en-US" altLang="zh-CN" sz="2400" dirty="0">
              <a:solidFill>
                <a:schemeClr val="tx2"/>
              </a:solidFill>
              <a:latin typeface="+mn-ea"/>
            </a:endParaRPr>
          </a:p>
          <a:p>
            <a:pPr>
              <a:lnSpc>
                <a:spcPct val="120000"/>
              </a:lnSpc>
            </a:pPr>
            <a:r>
              <a:rPr lang="zh-CN" altLang="en-US" sz="1600" dirty="0" smtClean="0">
                <a:solidFill>
                  <a:schemeClr val="tx2">
                    <a:lumMod val="50000"/>
                  </a:schemeClr>
                </a:solidFill>
                <a:latin typeface="+mn-ea"/>
              </a:rPr>
              <a:t>基础框架搭建、海面场景</a:t>
            </a:r>
            <a:r>
              <a:rPr lang="zh-CN" altLang="en-US" sz="1600" dirty="0">
                <a:solidFill>
                  <a:schemeClr val="tx2">
                    <a:lumMod val="50000"/>
                  </a:schemeClr>
                </a:solidFill>
                <a:latin typeface="+mn-ea"/>
              </a:rPr>
              <a:t>搭建、法线贴图等</a:t>
            </a:r>
            <a:endParaRPr lang="zh-CN" altLang="en-US" sz="1600" dirty="0">
              <a:solidFill>
                <a:schemeClr val="tx2">
                  <a:lumMod val="50000"/>
                </a:schemeClr>
              </a:solidFill>
              <a:latin typeface="+mn-ea"/>
            </a:endParaRPr>
          </a:p>
        </p:txBody>
      </p:sp>
      <p:sp>
        <p:nvSpPr>
          <p:cNvPr id="68" name="文本框 67"/>
          <p:cNvSpPr txBox="1"/>
          <p:nvPr/>
        </p:nvSpPr>
        <p:spPr>
          <a:xfrm>
            <a:off x="1889084" y="3493083"/>
            <a:ext cx="3127415" cy="1126462"/>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马晓鹤</a:t>
            </a:r>
            <a:endParaRPr lang="en-US" altLang="zh-CN" sz="2400" dirty="0">
              <a:solidFill>
                <a:schemeClr val="tx2"/>
              </a:solidFill>
              <a:latin typeface="+mn-ea"/>
            </a:endParaRPr>
          </a:p>
          <a:p>
            <a:pPr>
              <a:lnSpc>
                <a:spcPct val="120000"/>
              </a:lnSpc>
            </a:pPr>
            <a:r>
              <a:rPr lang="zh-CN" altLang="en-US" sz="1600" dirty="0">
                <a:solidFill>
                  <a:schemeClr val="tx2">
                    <a:lumMod val="50000"/>
                  </a:schemeClr>
                </a:solidFill>
                <a:latin typeface="+mn-ea"/>
              </a:rPr>
              <a:t>海底场景搭建、织物模拟、粒子</a:t>
            </a:r>
            <a:r>
              <a:rPr lang="zh-CN" altLang="en-US" sz="1600" dirty="0" smtClean="0">
                <a:solidFill>
                  <a:schemeClr val="tx2">
                    <a:lumMod val="50000"/>
                  </a:schemeClr>
                </a:solidFill>
                <a:latin typeface="+mn-ea"/>
              </a:rPr>
              <a:t>效果、重力系统等</a:t>
            </a:r>
            <a:endParaRPr lang="zh-CN" altLang="en-US" sz="1600" dirty="0">
              <a:solidFill>
                <a:schemeClr val="tx2">
                  <a:lumMod val="50000"/>
                </a:schemeClr>
              </a:solidFill>
              <a:latin typeface="+mn-ea"/>
            </a:endParaRPr>
          </a:p>
        </p:txBody>
      </p:sp>
      <p:sp>
        <p:nvSpPr>
          <p:cNvPr id="69" name="文本框 68"/>
          <p:cNvSpPr txBox="1"/>
          <p:nvPr/>
        </p:nvSpPr>
        <p:spPr>
          <a:xfrm>
            <a:off x="1889084" y="5380579"/>
            <a:ext cx="3127415" cy="1126462"/>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彭彩莹</a:t>
            </a:r>
            <a:endParaRPr lang="en-US" altLang="zh-CN" sz="2400" dirty="0">
              <a:solidFill>
                <a:schemeClr val="tx2"/>
              </a:solidFill>
              <a:latin typeface="+mn-ea"/>
            </a:endParaRPr>
          </a:p>
          <a:p>
            <a:pPr>
              <a:lnSpc>
                <a:spcPct val="120000"/>
              </a:lnSpc>
            </a:pPr>
            <a:r>
              <a:rPr lang="zh-CN" altLang="en-US" sz="1600" dirty="0">
                <a:solidFill>
                  <a:schemeClr val="tx2">
                    <a:lumMod val="50000"/>
                  </a:schemeClr>
                </a:solidFill>
                <a:latin typeface="+mn-ea"/>
              </a:rPr>
              <a:t>海底场景搭建、模板</a:t>
            </a:r>
            <a:r>
              <a:rPr lang="zh-CN" altLang="en-US" sz="1600" dirty="0" smtClean="0">
                <a:solidFill>
                  <a:schemeClr val="tx2">
                    <a:lumMod val="50000"/>
                  </a:schemeClr>
                </a:solidFill>
                <a:latin typeface="+mn-ea"/>
              </a:rPr>
              <a:t>测试、天空盒、文字</a:t>
            </a:r>
            <a:r>
              <a:rPr lang="zh-CN" altLang="en-US" sz="1600" dirty="0" smtClean="0">
                <a:solidFill>
                  <a:schemeClr val="tx2">
                    <a:lumMod val="50000"/>
                  </a:schemeClr>
                </a:solidFill>
                <a:latin typeface="+mn-ea"/>
              </a:rPr>
              <a:t>显示</a:t>
            </a:r>
            <a:r>
              <a:rPr lang="zh-CN" altLang="en-US" sz="1600" dirty="0" smtClean="0">
                <a:solidFill>
                  <a:schemeClr val="tx2">
                    <a:lumMod val="50000"/>
                  </a:schemeClr>
                </a:solidFill>
                <a:latin typeface="+mn-ea"/>
              </a:rPr>
              <a:t>、纹理映射</a:t>
            </a:r>
            <a:r>
              <a:rPr lang="zh-CN" altLang="en-US" sz="1600" dirty="0" smtClean="0">
                <a:solidFill>
                  <a:schemeClr val="tx2">
                    <a:lumMod val="50000"/>
                  </a:schemeClr>
                </a:solidFill>
                <a:latin typeface="+mn-ea"/>
              </a:rPr>
              <a:t>等</a:t>
            </a:r>
            <a:endParaRPr lang="zh-CN" altLang="en-US" sz="1600" dirty="0">
              <a:solidFill>
                <a:schemeClr val="tx2">
                  <a:lumMod val="50000"/>
                </a:schemeClr>
              </a:solidFill>
              <a:latin typeface="+mn-ea"/>
            </a:endParaRPr>
          </a:p>
        </p:txBody>
      </p:sp>
      <p:sp>
        <p:nvSpPr>
          <p:cNvPr id="70" name="文本框 69"/>
          <p:cNvSpPr txBox="1"/>
          <p:nvPr/>
        </p:nvSpPr>
        <p:spPr>
          <a:xfrm>
            <a:off x="7665391" y="1780719"/>
            <a:ext cx="2659444" cy="830997"/>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彭高</a:t>
            </a:r>
          </a:p>
          <a:p>
            <a:pPr>
              <a:lnSpc>
                <a:spcPct val="120000"/>
              </a:lnSpc>
            </a:pPr>
            <a:r>
              <a:rPr lang="zh-CN" altLang="en-US" sz="1600" dirty="0">
                <a:solidFill>
                  <a:schemeClr val="tx2">
                    <a:lumMod val="50000"/>
                  </a:schemeClr>
                </a:solidFill>
                <a:latin typeface="+mn-ea"/>
              </a:rPr>
              <a:t>碰撞</a:t>
            </a:r>
            <a:r>
              <a:rPr lang="zh-CN" altLang="en-US" sz="1600" dirty="0" smtClean="0">
                <a:solidFill>
                  <a:schemeClr val="tx2">
                    <a:lumMod val="50000"/>
                  </a:schemeClr>
                </a:solidFill>
                <a:latin typeface="+mn-ea"/>
              </a:rPr>
              <a:t>检测、性能改进等</a:t>
            </a:r>
            <a:endParaRPr lang="zh-CN" altLang="en-US" sz="1600" dirty="0">
              <a:solidFill>
                <a:schemeClr val="tx2">
                  <a:lumMod val="50000"/>
                </a:schemeClr>
              </a:solidFill>
              <a:latin typeface="+mn-ea"/>
            </a:endParaRPr>
          </a:p>
        </p:txBody>
      </p:sp>
      <p:sp>
        <p:nvSpPr>
          <p:cNvPr id="71" name="文本框 70"/>
          <p:cNvSpPr txBox="1"/>
          <p:nvPr/>
        </p:nvSpPr>
        <p:spPr>
          <a:xfrm>
            <a:off x="7665390" y="3493083"/>
            <a:ext cx="3127415" cy="830997"/>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刘钟涛</a:t>
            </a:r>
            <a:endParaRPr lang="en-US" altLang="zh-CN" sz="2400" dirty="0">
              <a:solidFill>
                <a:schemeClr val="tx2"/>
              </a:solidFill>
              <a:latin typeface="+mn-ea"/>
            </a:endParaRPr>
          </a:p>
          <a:p>
            <a:pPr>
              <a:lnSpc>
                <a:spcPct val="120000"/>
              </a:lnSpc>
            </a:pPr>
            <a:r>
              <a:rPr lang="zh-CN" altLang="en-US" sz="1600" dirty="0">
                <a:solidFill>
                  <a:schemeClr val="tx2">
                    <a:lumMod val="50000"/>
                  </a:schemeClr>
                </a:solidFill>
                <a:latin typeface="+mn-ea"/>
              </a:rPr>
              <a:t>骨骼</a:t>
            </a:r>
            <a:r>
              <a:rPr lang="zh-CN" altLang="en-US" sz="1600" dirty="0" smtClean="0">
                <a:solidFill>
                  <a:schemeClr val="tx2">
                    <a:lumMod val="50000"/>
                  </a:schemeClr>
                </a:solidFill>
                <a:latin typeface="+mn-ea"/>
              </a:rPr>
              <a:t>动画、阴影</a:t>
            </a:r>
            <a:r>
              <a:rPr lang="zh-CN" altLang="en-US" sz="1600" dirty="0" smtClean="0">
                <a:solidFill>
                  <a:schemeClr val="tx2">
                    <a:lumMod val="50000"/>
                  </a:schemeClr>
                </a:solidFill>
                <a:latin typeface="+mn-ea"/>
              </a:rPr>
              <a:t>修正</a:t>
            </a:r>
            <a:endParaRPr lang="zh-CN" altLang="en-US" sz="1600" dirty="0">
              <a:solidFill>
                <a:schemeClr val="tx2">
                  <a:lumMod val="50000"/>
                </a:schemeClr>
              </a:solidFill>
              <a:latin typeface="+mn-ea"/>
            </a:endParaRPr>
          </a:p>
        </p:txBody>
      </p:sp>
      <p:sp>
        <p:nvSpPr>
          <p:cNvPr id="72" name="文本框 71"/>
          <p:cNvSpPr txBox="1"/>
          <p:nvPr/>
        </p:nvSpPr>
        <p:spPr>
          <a:xfrm>
            <a:off x="7665390" y="5380579"/>
            <a:ext cx="3316646" cy="830997"/>
          </a:xfrm>
          <a:prstGeom prst="rect">
            <a:avLst/>
          </a:prstGeom>
          <a:noFill/>
          <a:effectLst/>
        </p:spPr>
        <p:txBody>
          <a:bodyPr wrap="square" rtlCol="0">
            <a:spAutoFit/>
          </a:bodyPr>
          <a:lstStyle/>
          <a:p>
            <a:pPr>
              <a:lnSpc>
                <a:spcPct val="120000"/>
              </a:lnSpc>
            </a:pPr>
            <a:r>
              <a:rPr lang="zh-CN" altLang="en-US" sz="2400" dirty="0">
                <a:solidFill>
                  <a:schemeClr val="tx2"/>
                </a:solidFill>
                <a:latin typeface="+mn-ea"/>
              </a:rPr>
              <a:t>林景仰</a:t>
            </a:r>
            <a:endParaRPr lang="en-US" altLang="zh-CN" sz="2400" dirty="0">
              <a:solidFill>
                <a:schemeClr val="tx2"/>
              </a:solidFill>
              <a:latin typeface="+mn-ea"/>
            </a:endParaRPr>
          </a:p>
          <a:p>
            <a:pPr>
              <a:lnSpc>
                <a:spcPct val="120000"/>
              </a:lnSpc>
            </a:pPr>
            <a:r>
              <a:rPr lang="zh-CN" altLang="en-US" sz="1600" dirty="0">
                <a:solidFill>
                  <a:schemeClr val="tx2">
                    <a:lumMod val="50000"/>
                  </a:schemeClr>
                </a:solidFill>
                <a:latin typeface="+mn-ea"/>
              </a:rPr>
              <a:t>骨骼</a:t>
            </a:r>
            <a:r>
              <a:rPr lang="zh-CN" altLang="en-US" sz="1600" dirty="0" smtClean="0">
                <a:solidFill>
                  <a:schemeClr val="tx2">
                    <a:lumMod val="50000"/>
                  </a:schemeClr>
                </a:solidFill>
                <a:latin typeface="+mn-ea"/>
              </a:rPr>
              <a:t>动画、法线贴图、代码</a:t>
            </a:r>
            <a:r>
              <a:rPr lang="zh-CN" altLang="en-US" sz="1600" dirty="0" smtClean="0">
                <a:solidFill>
                  <a:schemeClr val="tx2">
                    <a:lumMod val="50000"/>
                  </a:schemeClr>
                </a:solidFill>
                <a:latin typeface="+mn-ea"/>
              </a:rPr>
              <a:t>整合等</a:t>
            </a:r>
            <a:endParaRPr lang="zh-CN" altLang="en-US" sz="1600" dirty="0">
              <a:solidFill>
                <a:schemeClr val="tx2">
                  <a:lumMod val="50000"/>
                </a:schemeClr>
              </a:solidFill>
              <a:latin typeface="+mn-ea"/>
            </a:endParaRPr>
          </a:p>
        </p:txBody>
      </p:sp>
      <p:sp>
        <p:nvSpPr>
          <p:cNvPr id="18" name="文本框 17"/>
          <p:cNvSpPr txBox="1"/>
          <p:nvPr/>
        </p:nvSpPr>
        <p:spPr>
          <a:xfrm>
            <a:off x="11399721" y="6470202"/>
            <a:ext cx="792279" cy="362792"/>
          </a:xfrm>
          <a:prstGeom prst="rect">
            <a:avLst/>
          </a:prstGeom>
          <a:noFill/>
          <a:effectLst/>
        </p:spPr>
        <p:txBody>
          <a:bodyPr wrap="square" rtlCol="0">
            <a:spAutoFit/>
          </a:bodyPr>
          <a:lstStyle/>
          <a:p>
            <a:pPr>
              <a:lnSpc>
                <a:spcPct val="120000"/>
              </a:lnSpc>
            </a:pPr>
            <a:r>
              <a:rPr lang="en-US" altLang="zh-CN" sz="1600" dirty="0" smtClean="0">
                <a:solidFill>
                  <a:srgbClr val="FF0000"/>
                </a:solidFill>
                <a:latin typeface="+mn-ea"/>
              </a:rPr>
              <a:t>(</a:t>
            </a:r>
            <a:r>
              <a:rPr lang="zh-CN" altLang="en-US" sz="1600" dirty="0" smtClean="0">
                <a:solidFill>
                  <a:srgbClr val="FF0000"/>
                </a:solidFill>
                <a:latin typeface="+mn-ea"/>
              </a:rPr>
              <a:t>修改</a:t>
            </a:r>
            <a:r>
              <a:rPr lang="en-US" altLang="zh-CN" sz="1600" dirty="0" smtClean="0">
                <a:solidFill>
                  <a:srgbClr val="FF0000"/>
                </a:solidFill>
                <a:latin typeface="+mn-ea"/>
              </a:rPr>
              <a:t>)</a:t>
            </a:r>
            <a:endParaRPr lang="zh-CN" altLang="en-US" sz="1600" dirty="0">
              <a:solidFill>
                <a:srgbClr val="FF0000"/>
              </a:solidFill>
              <a:latin typeface="+mn-ea"/>
            </a:endParaRPr>
          </a:p>
        </p:txBody>
      </p:sp>
    </p:spTree>
    <p:extLst>
      <p:ext uri="{BB962C8B-B14F-4D97-AF65-F5344CB8AC3E}">
        <p14:creationId xmlns:p14="http://schemas.microsoft.com/office/powerpoint/2010/main" val="19263936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84263"/>
          <a:stretch/>
        </p:blipFill>
        <p:spPr>
          <a:xfrm>
            <a:off x="-161019" y="1"/>
            <a:ext cx="12733868" cy="124822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 name="文本占位符 1"/>
          <p:cNvSpPr>
            <a:spLocks noGrp="1"/>
          </p:cNvSpPr>
          <p:nvPr>
            <p:ph type="body" sz="quarter" idx="10"/>
          </p:nvPr>
        </p:nvSpPr>
        <p:spPr/>
        <p:txBody>
          <a:bodyPr/>
          <a:lstStyle/>
          <a:p>
            <a:r>
              <a:rPr lang="x-none" altLang="zh-CN" dirty="0"/>
              <a:t>Introduction</a:t>
            </a:r>
            <a:endParaRPr lang="zh-CN" altLang="en-US" dirty="0"/>
          </a:p>
        </p:txBody>
      </p:sp>
      <p:cxnSp>
        <p:nvCxnSpPr>
          <p:cNvPr id="4" name="直接连接符 3"/>
          <p:cNvCxnSpPr/>
          <p:nvPr/>
        </p:nvCxnSpPr>
        <p:spPr>
          <a:xfrm>
            <a:off x="-56161" y="3086576"/>
            <a:ext cx="1230432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31"/>
          <p:cNvSpPr/>
          <p:nvPr/>
        </p:nvSpPr>
        <p:spPr>
          <a:xfrm>
            <a:off x="1154345" y="2553652"/>
            <a:ext cx="1065847" cy="1065847"/>
          </a:xfrm>
          <a:prstGeom prst="ellipse">
            <a:avLst/>
          </a:prstGeom>
          <a:solidFill>
            <a:schemeClr val="bg1"/>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矩形 31"/>
          <p:cNvSpPr/>
          <p:nvPr/>
        </p:nvSpPr>
        <p:spPr>
          <a:xfrm>
            <a:off x="5563081" y="2553655"/>
            <a:ext cx="1065848" cy="1065848"/>
          </a:xfrm>
          <a:prstGeom prst="ellipse">
            <a:avLst/>
          </a:prstGeom>
          <a:solidFill>
            <a:schemeClr val="bg1"/>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矩形 31"/>
          <p:cNvSpPr/>
          <p:nvPr/>
        </p:nvSpPr>
        <p:spPr>
          <a:xfrm>
            <a:off x="9971807" y="2553652"/>
            <a:ext cx="1065847" cy="1065847"/>
          </a:xfrm>
          <a:prstGeom prst="ellipse">
            <a:avLst/>
          </a:prstGeom>
          <a:solidFill>
            <a:schemeClr val="bg1"/>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p:cNvGrpSpPr/>
          <p:nvPr/>
        </p:nvGrpSpPr>
        <p:grpSpPr>
          <a:xfrm>
            <a:off x="3558142" y="2753083"/>
            <a:ext cx="666985" cy="666985"/>
            <a:chOff x="2685982" y="2215902"/>
            <a:chExt cx="495672" cy="495672"/>
          </a:xfrm>
        </p:grpSpPr>
        <p:sp>
          <p:nvSpPr>
            <p:cNvPr id="26" name="矩形 31"/>
            <p:cNvSpPr/>
            <p:nvPr/>
          </p:nvSpPr>
          <p:spPr>
            <a:xfrm>
              <a:off x="2685982" y="2215902"/>
              <a:ext cx="495672" cy="495672"/>
            </a:xfrm>
            <a:prstGeom prst="ellipse">
              <a:avLst/>
            </a:prstGeom>
            <a:solidFill>
              <a:srgbClr val="129E9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7" name="组合 26"/>
            <p:cNvGrpSpPr/>
            <p:nvPr/>
          </p:nvGrpSpPr>
          <p:grpSpPr>
            <a:xfrm>
              <a:off x="2824539" y="2329318"/>
              <a:ext cx="241885" cy="245198"/>
              <a:chOff x="9363075" y="4967288"/>
              <a:chExt cx="463551" cy="469900"/>
            </a:xfrm>
            <a:solidFill>
              <a:schemeClr val="bg1"/>
            </a:solidFill>
          </p:grpSpPr>
          <p:sp>
            <p:nvSpPr>
              <p:cNvPr id="28"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 name="组合 31"/>
          <p:cNvGrpSpPr/>
          <p:nvPr/>
        </p:nvGrpSpPr>
        <p:grpSpPr>
          <a:xfrm>
            <a:off x="7966873" y="2753083"/>
            <a:ext cx="666985" cy="666985"/>
            <a:chOff x="5962346" y="2215902"/>
            <a:chExt cx="495672" cy="495672"/>
          </a:xfrm>
        </p:grpSpPr>
        <p:sp>
          <p:nvSpPr>
            <p:cNvPr id="33" name="矩形 31"/>
            <p:cNvSpPr/>
            <p:nvPr/>
          </p:nvSpPr>
          <p:spPr>
            <a:xfrm>
              <a:off x="5962346" y="2215902"/>
              <a:ext cx="495672" cy="495672"/>
            </a:xfrm>
            <a:prstGeom prst="ellipse">
              <a:avLst/>
            </a:prstGeom>
            <a:solidFill>
              <a:srgbClr val="F5004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4" name="组合 33"/>
            <p:cNvGrpSpPr/>
            <p:nvPr/>
          </p:nvGrpSpPr>
          <p:grpSpPr>
            <a:xfrm>
              <a:off x="6116711" y="2326917"/>
              <a:ext cx="186943" cy="273642"/>
              <a:chOff x="6045200" y="1282700"/>
              <a:chExt cx="328613" cy="481013"/>
            </a:xfrm>
            <a:solidFill>
              <a:schemeClr val="bg1"/>
            </a:solidFill>
          </p:grpSpPr>
          <p:sp>
            <p:nvSpPr>
              <p:cNvPr id="35"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组合 37"/>
          <p:cNvGrpSpPr/>
          <p:nvPr/>
        </p:nvGrpSpPr>
        <p:grpSpPr>
          <a:xfrm>
            <a:off x="1723330" y="1538178"/>
            <a:ext cx="8728255" cy="858033"/>
            <a:chOff x="1723330" y="1500078"/>
            <a:chExt cx="8728255" cy="858033"/>
          </a:xfrm>
        </p:grpSpPr>
        <p:sp>
          <p:nvSpPr>
            <p:cNvPr id="39" name="矩形 38"/>
            <p:cNvSpPr/>
            <p:nvPr/>
          </p:nvSpPr>
          <p:spPr>
            <a:xfrm>
              <a:off x="1723330" y="1500078"/>
              <a:ext cx="8728255" cy="618176"/>
            </a:xfrm>
            <a:prstGeom prst="rect">
              <a:avLst/>
            </a:prstGeom>
            <a:solidFill>
              <a:srgbClr val="129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WebGL</a:t>
              </a:r>
              <a:r>
                <a:rPr lang="zh-CN" altLang="en-US" sz="1600" dirty="0"/>
                <a:t>程序由</a:t>
              </a:r>
              <a:r>
                <a:rPr lang="en-US" altLang="zh-CN" sz="1600" dirty="0"/>
                <a:t>JavaScript</a:t>
              </a:r>
              <a:r>
                <a:rPr lang="zh-CN" altLang="en-US" sz="1600" dirty="0"/>
                <a:t>编写的句柄和</a:t>
              </a:r>
              <a:r>
                <a:rPr lang="en-US" altLang="zh-CN" sz="1600" dirty="0"/>
                <a:t>OpenGL Shading Language</a:t>
              </a:r>
              <a:r>
                <a:rPr lang="zh-CN" altLang="en-US" sz="1600" dirty="0"/>
                <a:t>（</a:t>
              </a:r>
              <a:r>
                <a:rPr lang="en-US" altLang="zh-CN" sz="1600" dirty="0"/>
                <a:t>GLSL</a:t>
              </a:r>
              <a:r>
                <a:rPr lang="zh-CN" altLang="en-US" sz="1600" dirty="0"/>
                <a:t>）编写的着色器代码组成，该语言类似于</a:t>
              </a:r>
              <a:r>
                <a:rPr lang="en-US" altLang="zh-CN" sz="1600" dirty="0"/>
                <a:t>C</a:t>
              </a:r>
              <a:r>
                <a:rPr lang="zh-CN" altLang="en-US" sz="1600" dirty="0"/>
                <a:t>或</a:t>
              </a:r>
              <a:r>
                <a:rPr lang="en-US" altLang="zh-CN" sz="1600" dirty="0"/>
                <a:t>C++</a:t>
              </a:r>
              <a:r>
                <a:rPr lang="zh-CN" altLang="en-US" sz="1600" dirty="0"/>
                <a:t>，并在计算机的图形处理器（</a:t>
              </a:r>
              <a:r>
                <a:rPr lang="en-US" altLang="zh-CN" sz="1600" dirty="0"/>
                <a:t>GPU</a:t>
              </a:r>
              <a:r>
                <a:rPr lang="zh-CN" altLang="en-US" sz="1600" dirty="0"/>
                <a:t>）上运行</a:t>
              </a:r>
            </a:p>
          </p:txBody>
        </p:sp>
        <p:sp>
          <p:nvSpPr>
            <p:cNvPr id="40" name="等腰三角形 39"/>
            <p:cNvSpPr/>
            <p:nvPr/>
          </p:nvSpPr>
          <p:spPr>
            <a:xfrm rot="10800000">
              <a:off x="5941694" y="2101932"/>
              <a:ext cx="319089" cy="256179"/>
            </a:xfrm>
            <a:prstGeom prst="triangle">
              <a:avLst/>
            </a:prstGeom>
            <a:solidFill>
              <a:srgbClr val="129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2051566" y="4289809"/>
            <a:ext cx="3766013" cy="549061"/>
          </a:xfrm>
          <a:prstGeom prst="rect">
            <a:avLst/>
          </a:prstGeom>
        </p:spPr>
        <p:txBody>
          <a:bodyPr wrap="square">
            <a:spAutoFit/>
          </a:bodyPr>
          <a:lstStyle/>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确定项目主题关于海洋</a:t>
            </a:r>
            <a:endParaRPr lang="en-US" altLang="zh-CN" sz="1200" dirty="0">
              <a:solidFill>
                <a:schemeClr val="tx2"/>
              </a:solidFill>
              <a:latin typeface="微软雅黑" pitchFamily="34" charset="-122"/>
              <a:ea typeface="微软雅黑" pitchFamily="34" charset="-122"/>
            </a:endParaRPr>
          </a:p>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学习项目相关的基本知识</a:t>
            </a:r>
            <a:endParaRPr lang="zh-CN" altLang="zh-CN" sz="1200" dirty="0">
              <a:solidFill>
                <a:schemeClr val="tx2"/>
              </a:solidFill>
              <a:latin typeface="微软雅黑" pitchFamily="34" charset="-122"/>
              <a:ea typeface="微软雅黑" pitchFamily="34" charset="-122"/>
            </a:endParaRPr>
          </a:p>
        </p:txBody>
      </p:sp>
      <p:sp>
        <p:nvSpPr>
          <p:cNvPr id="42" name="文本框 41"/>
          <p:cNvSpPr txBox="1"/>
          <p:nvPr/>
        </p:nvSpPr>
        <p:spPr>
          <a:xfrm>
            <a:off x="2034566" y="3615825"/>
            <a:ext cx="2499334" cy="769357"/>
          </a:xfrm>
          <a:prstGeom prst="rect">
            <a:avLst/>
          </a:prstGeom>
          <a:noFill/>
        </p:spPr>
        <p:txBody>
          <a:bodyPr wrap="square" rtlCol="0">
            <a:spAutoFit/>
          </a:bodyPr>
          <a:lstStyle/>
          <a:p>
            <a:pPr defTabSz="685783"/>
            <a:r>
              <a:rPr lang="en-US" altLang="zh-CN" sz="4400" b="1" dirty="0">
                <a:solidFill>
                  <a:schemeClr val="tx2"/>
                </a:solidFill>
                <a:latin typeface="Calibri"/>
                <a:ea typeface="宋体"/>
              </a:rPr>
              <a:t>Mar.</a:t>
            </a:r>
            <a:endParaRPr lang="zh-CN" altLang="en-US" sz="4400" b="1" dirty="0">
              <a:solidFill>
                <a:schemeClr val="tx2"/>
              </a:solidFill>
              <a:latin typeface="Calibri"/>
              <a:ea typeface="宋体"/>
            </a:endParaRPr>
          </a:p>
        </p:txBody>
      </p:sp>
      <p:sp>
        <p:nvSpPr>
          <p:cNvPr id="43" name="矩形 42"/>
          <p:cNvSpPr/>
          <p:nvPr/>
        </p:nvSpPr>
        <p:spPr>
          <a:xfrm>
            <a:off x="2034566" y="5686698"/>
            <a:ext cx="3766013" cy="549061"/>
          </a:xfrm>
          <a:prstGeom prst="rect">
            <a:avLst/>
          </a:prstGeom>
        </p:spPr>
        <p:txBody>
          <a:bodyPr wrap="square">
            <a:spAutoFit/>
          </a:bodyPr>
          <a:lstStyle/>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开发主场景，包括以海面、岛屿、云、海底世界等</a:t>
            </a:r>
            <a:endParaRPr lang="en-US" altLang="zh-CN" sz="1200" dirty="0">
              <a:solidFill>
                <a:schemeClr val="tx2"/>
              </a:solidFill>
              <a:latin typeface="微软雅黑" pitchFamily="34" charset="-122"/>
              <a:ea typeface="微软雅黑" pitchFamily="34" charset="-122"/>
            </a:endParaRPr>
          </a:p>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学习项目相关的高级知识</a:t>
            </a:r>
            <a:endParaRPr lang="en-US" altLang="zh-CN" sz="1200" dirty="0">
              <a:solidFill>
                <a:schemeClr val="tx2"/>
              </a:solidFill>
              <a:latin typeface="微软雅黑" pitchFamily="34" charset="-122"/>
              <a:ea typeface="微软雅黑" pitchFamily="34" charset="-122"/>
            </a:endParaRPr>
          </a:p>
        </p:txBody>
      </p:sp>
      <p:sp>
        <p:nvSpPr>
          <p:cNvPr id="44" name="文本框 43"/>
          <p:cNvSpPr txBox="1"/>
          <p:nvPr/>
        </p:nvSpPr>
        <p:spPr>
          <a:xfrm>
            <a:off x="2034566" y="5003207"/>
            <a:ext cx="1331070" cy="769441"/>
          </a:xfrm>
          <a:prstGeom prst="rect">
            <a:avLst/>
          </a:prstGeom>
          <a:noFill/>
        </p:spPr>
        <p:txBody>
          <a:bodyPr wrap="none" rtlCol="0">
            <a:spAutoFit/>
          </a:bodyPr>
          <a:lstStyle/>
          <a:p>
            <a:pPr defTabSz="685783"/>
            <a:r>
              <a:rPr lang="en-US" altLang="zh-CN" sz="4400" b="1" dirty="0">
                <a:solidFill>
                  <a:schemeClr val="tx2"/>
                </a:solidFill>
                <a:latin typeface="Calibri"/>
                <a:ea typeface="宋体"/>
              </a:rPr>
              <a:t>May.</a:t>
            </a:r>
            <a:endParaRPr lang="zh-CN" altLang="en-US" sz="4400" b="1" dirty="0">
              <a:solidFill>
                <a:schemeClr val="tx2"/>
              </a:solidFill>
              <a:latin typeface="Calibri"/>
              <a:ea typeface="宋体"/>
            </a:endParaRPr>
          </a:p>
        </p:txBody>
      </p:sp>
      <p:sp>
        <p:nvSpPr>
          <p:cNvPr id="46" name="文本框 45"/>
          <p:cNvSpPr txBox="1"/>
          <p:nvPr/>
        </p:nvSpPr>
        <p:spPr>
          <a:xfrm>
            <a:off x="7127568" y="3620930"/>
            <a:ext cx="1130566" cy="769441"/>
          </a:xfrm>
          <a:prstGeom prst="rect">
            <a:avLst/>
          </a:prstGeom>
          <a:noFill/>
        </p:spPr>
        <p:txBody>
          <a:bodyPr wrap="none" rtlCol="0">
            <a:spAutoFit/>
          </a:bodyPr>
          <a:lstStyle/>
          <a:p>
            <a:pPr defTabSz="685783"/>
            <a:r>
              <a:rPr lang="en-US" altLang="zh-CN" sz="4400" b="1" dirty="0">
                <a:solidFill>
                  <a:schemeClr val="tx2"/>
                </a:solidFill>
                <a:latin typeface="Calibri"/>
                <a:ea typeface="宋体"/>
              </a:rPr>
              <a:t>Apr.</a:t>
            </a:r>
            <a:endParaRPr lang="zh-CN" altLang="en-US" sz="4400" b="1" dirty="0">
              <a:solidFill>
                <a:schemeClr val="tx2"/>
              </a:solidFill>
              <a:latin typeface="Calibri"/>
              <a:ea typeface="宋体"/>
            </a:endParaRPr>
          </a:p>
        </p:txBody>
      </p:sp>
      <p:sp>
        <p:nvSpPr>
          <p:cNvPr id="47" name="矩形 46"/>
          <p:cNvSpPr/>
          <p:nvPr/>
        </p:nvSpPr>
        <p:spPr>
          <a:xfrm>
            <a:off x="7127570" y="5690056"/>
            <a:ext cx="3766013" cy="812530"/>
          </a:xfrm>
          <a:prstGeom prst="rect">
            <a:avLst/>
          </a:prstGeom>
        </p:spPr>
        <p:txBody>
          <a:bodyPr wrap="square">
            <a:spAutoFit/>
          </a:bodyPr>
          <a:lstStyle/>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实现高级内容，包括织物模拟、碰撞检测等</a:t>
            </a:r>
            <a:endParaRPr lang="en-US" altLang="zh-CN" sz="1200" dirty="0">
              <a:solidFill>
                <a:schemeClr val="tx2"/>
              </a:solidFill>
              <a:latin typeface="微软雅黑" pitchFamily="34" charset="-122"/>
              <a:ea typeface="微软雅黑" pitchFamily="34" charset="-122"/>
            </a:endParaRPr>
          </a:p>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性能优化</a:t>
            </a:r>
            <a:endParaRPr lang="en-US" altLang="zh-CN" sz="1200" dirty="0">
              <a:solidFill>
                <a:schemeClr val="tx2"/>
              </a:solidFill>
              <a:latin typeface="微软雅黑" pitchFamily="34" charset="-122"/>
              <a:ea typeface="微软雅黑" pitchFamily="34" charset="-122"/>
            </a:endParaRPr>
          </a:p>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项目展示</a:t>
            </a:r>
            <a:endParaRPr lang="zh-CN" altLang="zh-CN" sz="1200" dirty="0">
              <a:solidFill>
                <a:schemeClr val="tx2"/>
              </a:solidFill>
              <a:latin typeface="微软雅黑" pitchFamily="34" charset="-122"/>
              <a:ea typeface="微软雅黑" pitchFamily="34" charset="-122"/>
            </a:endParaRPr>
          </a:p>
        </p:txBody>
      </p:sp>
      <p:sp>
        <p:nvSpPr>
          <p:cNvPr id="48" name="文本框 47"/>
          <p:cNvSpPr txBox="1"/>
          <p:nvPr/>
        </p:nvSpPr>
        <p:spPr>
          <a:xfrm>
            <a:off x="7127568" y="5059250"/>
            <a:ext cx="1128835" cy="769441"/>
          </a:xfrm>
          <a:prstGeom prst="rect">
            <a:avLst/>
          </a:prstGeom>
          <a:noFill/>
        </p:spPr>
        <p:txBody>
          <a:bodyPr wrap="none" rtlCol="0">
            <a:spAutoFit/>
          </a:bodyPr>
          <a:lstStyle/>
          <a:p>
            <a:pPr defTabSz="685783"/>
            <a:r>
              <a:rPr lang="en-US" altLang="zh-CN" sz="4400" b="1" dirty="0">
                <a:solidFill>
                  <a:schemeClr val="tx2"/>
                </a:solidFill>
                <a:latin typeface="Calibri"/>
                <a:ea typeface="宋体"/>
              </a:rPr>
              <a:t>Jun.</a:t>
            </a:r>
            <a:endParaRPr lang="zh-CN" altLang="en-US" sz="4400" b="1" dirty="0">
              <a:solidFill>
                <a:schemeClr val="tx2"/>
              </a:solidFill>
              <a:latin typeface="Calibri"/>
              <a:ea typeface="宋体"/>
            </a:endParaRPr>
          </a:p>
        </p:txBody>
      </p:sp>
      <p:sp>
        <p:nvSpPr>
          <p:cNvPr id="52" name="平行四边形 51"/>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1979" y="2904675"/>
            <a:ext cx="890955" cy="371974"/>
          </a:xfrm>
          <a:prstGeom prst="rect">
            <a:avLst/>
          </a:prstGeom>
        </p:spPr>
      </p:pic>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8583" y="2705764"/>
            <a:ext cx="812294" cy="812294"/>
          </a:xfrm>
          <a:prstGeom prst="rect">
            <a:avLst/>
          </a:prstGeom>
        </p:spPr>
      </p:pic>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969" y="2726363"/>
            <a:ext cx="728597" cy="728597"/>
          </a:xfrm>
          <a:prstGeom prst="rect">
            <a:avLst/>
          </a:prstGeom>
        </p:spPr>
      </p:pic>
      <p:sp>
        <p:nvSpPr>
          <p:cNvPr id="62" name="矩形 61"/>
          <p:cNvSpPr/>
          <p:nvPr/>
        </p:nvSpPr>
        <p:spPr>
          <a:xfrm>
            <a:off x="7127569" y="4289809"/>
            <a:ext cx="3766013" cy="549061"/>
          </a:xfrm>
          <a:prstGeom prst="rect">
            <a:avLst/>
          </a:prstGeom>
        </p:spPr>
        <p:txBody>
          <a:bodyPr wrap="square">
            <a:spAutoFit/>
          </a:bodyPr>
          <a:lstStyle/>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选定</a:t>
            </a:r>
            <a:r>
              <a:rPr lang="en-US" altLang="zh-CN" sz="1200" dirty="0">
                <a:solidFill>
                  <a:schemeClr val="tx2"/>
                </a:solidFill>
                <a:latin typeface="微软雅黑" pitchFamily="34" charset="-122"/>
                <a:ea typeface="微软雅黑" pitchFamily="34" charset="-122"/>
              </a:rPr>
              <a:t> three.js </a:t>
            </a:r>
            <a:r>
              <a:rPr lang="zh-CN" altLang="en-US" sz="1200" dirty="0">
                <a:solidFill>
                  <a:schemeClr val="tx2"/>
                </a:solidFill>
                <a:latin typeface="微软雅黑" pitchFamily="34" charset="-122"/>
                <a:ea typeface="微软雅黑" pitchFamily="34" charset="-122"/>
              </a:rPr>
              <a:t>和 </a:t>
            </a:r>
            <a:r>
              <a:rPr lang="en-US" altLang="zh-CN" sz="1200" dirty="0">
                <a:solidFill>
                  <a:schemeClr val="tx2"/>
                </a:solidFill>
                <a:latin typeface="微软雅黑" pitchFamily="34" charset="-122"/>
                <a:ea typeface="微软雅黑" pitchFamily="34" charset="-122"/>
              </a:rPr>
              <a:t>WebGL </a:t>
            </a:r>
            <a:r>
              <a:rPr lang="zh-CN" altLang="en-US" sz="1200" dirty="0">
                <a:solidFill>
                  <a:schemeClr val="tx2"/>
                </a:solidFill>
                <a:latin typeface="微软雅黑" pitchFamily="34" charset="-122"/>
                <a:ea typeface="微软雅黑" pitchFamily="34" charset="-122"/>
              </a:rPr>
              <a:t>作为项目框架</a:t>
            </a:r>
            <a:endParaRPr lang="en-US" altLang="zh-CN" sz="1200" dirty="0">
              <a:solidFill>
                <a:schemeClr val="tx2"/>
              </a:solidFill>
              <a:latin typeface="微软雅黑" pitchFamily="34" charset="-122"/>
              <a:ea typeface="微软雅黑" pitchFamily="34" charset="-122"/>
            </a:endParaRPr>
          </a:p>
          <a:p>
            <a:pPr marL="171450" lvl="0" indent="-171450">
              <a:lnSpc>
                <a:spcPct val="130000"/>
              </a:lnSpc>
              <a:buFont typeface="Arial" panose="020B0604020202020204" pitchFamily="34" charset="0"/>
              <a:buChar char="•"/>
            </a:pPr>
            <a:r>
              <a:rPr lang="zh-CN" altLang="en-US" sz="1200" dirty="0">
                <a:solidFill>
                  <a:schemeClr val="tx2"/>
                </a:solidFill>
                <a:latin typeface="微软雅黑" pitchFamily="34" charset="-122"/>
                <a:ea typeface="微软雅黑" pitchFamily="34" charset="-122"/>
              </a:rPr>
              <a:t>搜索鱼群、树目的素材</a:t>
            </a:r>
            <a:endParaRPr lang="zh-CN" altLang="zh-CN" sz="1200" dirty="0">
              <a:solidFill>
                <a:schemeClr val="tx2"/>
              </a:solidFill>
              <a:latin typeface="微软雅黑" pitchFamily="34" charset="-122"/>
              <a:ea typeface="微软雅黑" pitchFamily="34" charset="-122"/>
            </a:endParaRPr>
          </a:p>
        </p:txBody>
      </p:sp>
      <p:sp>
        <p:nvSpPr>
          <p:cNvPr id="64" name="文本占位符 63"/>
          <p:cNvSpPr>
            <a:spLocks noGrp="1"/>
          </p:cNvSpPr>
          <p:nvPr>
            <p:ph type="body" sz="quarter" idx="11"/>
          </p:nvPr>
        </p:nvSpPr>
        <p:spPr/>
        <p:txBody>
          <a:bodyPr/>
          <a:lstStyle/>
          <a:p>
            <a:r>
              <a:rPr lang="en-US" altLang="zh-CN" dirty="0"/>
              <a:t>Architecture</a:t>
            </a:r>
            <a:endParaRPr lang="zh-CN" altLang="en-US" dirty="0"/>
          </a:p>
        </p:txBody>
      </p:sp>
    </p:spTree>
    <p:extLst>
      <p:ext uri="{BB962C8B-B14F-4D97-AF65-F5344CB8AC3E}">
        <p14:creationId xmlns:p14="http://schemas.microsoft.com/office/powerpoint/2010/main" val="57025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2AD585-FA85-4BB2-811B-523C99F313D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500" t="-1" r="14169" b="84263"/>
          <a:stretch/>
        </p:blipFill>
        <p:spPr>
          <a:xfrm>
            <a:off x="-161019" y="1"/>
            <a:ext cx="12733868" cy="124822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3" name="文本占位符 2">
            <a:extLst>
              <a:ext uri="{FF2B5EF4-FFF2-40B4-BE49-F238E27FC236}">
                <a16:creationId xmlns:a16="http://schemas.microsoft.com/office/drawing/2014/main" id="{1E9CACD1-85E8-48ED-8C4B-13BE34B98612}"/>
              </a:ext>
            </a:extLst>
          </p:cNvPr>
          <p:cNvSpPr>
            <a:spLocks noGrp="1"/>
          </p:cNvSpPr>
          <p:nvPr>
            <p:ph type="body" sz="quarter" idx="11"/>
          </p:nvPr>
        </p:nvSpPr>
        <p:spPr/>
        <p:txBody>
          <a:bodyPr/>
          <a:lstStyle/>
          <a:p>
            <a:endParaRPr lang="zh-CN" altLang="en-US" dirty="0"/>
          </a:p>
        </p:txBody>
      </p:sp>
      <p:sp>
        <p:nvSpPr>
          <p:cNvPr id="7" name="平行四边形 6">
            <a:extLst>
              <a:ext uri="{FF2B5EF4-FFF2-40B4-BE49-F238E27FC236}">
                <a16:creationId xmlns:a16="http://schemas.microsoft.com/office/drawing/2014/main" id="{AA98A30B-2822-4CBF-B2A7-3C5AF61DD8D8}"/>
              </a:ext>
            </a:extLst>
          </p:cNvPr>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64BB9C44-2644-4439-B4EE-B5CF1723F551}"/>
              </a:ext>
            </a:extLst>
          </p:cNvPr>
          <p:cNvSpPr>
            <a:spLocks noGrp="1"/>
          </p:cNvSpPr>
          <p:nvPr>
            <p:ph type="body" sz="quarter" idx="10"/>
          </p:nvPr>
        </p:nvSpPr>
        <p:spPr/>
        <p:txBody>
          <a:bodyPr/>
          <a:lstStyle/>
          <a:p>
            <a:r>
              <a:rPr lang="x-none" altLang="zh-CN" dirty="0"/>
              <a:t>Motivation</a:t>
            </a:r>
            <a:endParaRPr lang="zh-CN" altLang="en-US" dirty="0"/>
          </a:p>
        </p:txBody>
      </p:sp>
      <p:pic>
        <p:nvPicPr>
          <p:cNvPr id="14" name="图片 13">
            <a:extLst>
              <a:ext uri="{FF2B5EF4-FFF2-40B4-BE49-F238E27FC236}">
                <a16:creationId xmlns:a16="http://schemas.microsoft.com/office/drawing/2014/main" id="{9ED2B560-86D2-4B62-BFD6-5004CAAA1E11}"/>
              </a:ext>
            </a:extLst>
          </p:cNvPr>
          <p:cNvPicPr>
            <a:picLocks noChangeAspect="1"/>
          </p:cNvPicPr>
          <p:nvPr/>
        </p:nvPicPr>
        <p:blipFill>
          <a:blip r:embed="rId4"/>
          <a:stretch>
            <a:fillRect/>
          </a:stretch>
        </p:blipFill>
        <p:spPr>
          <a:xfrm>
            <a:off x="7083478" y="1651569"/>
            <a:ext cx="4487841" cy="4487841"/>
          </a:xfrm>
          <a:prstGeom prst="rect">
            <a:avLst/>
          </a:prstGeom>
          <a:effectLst>
            <a:outerShdw blurRad="50800" dist="38100" algn="l" rotWithShape="0">
              <a:prstClr val="black">
                <a:alpha val="40000"/>
              </a:prstClr>
            </a:outerShdw>
          </a:effectLst>
        </p:spPr>
      </p:pic>
      <p:sp>
        <p:nvSpPr>
          <p:cNvPr id="17" name="文本框 16">
            <a:extLst>
              <a:ext uri="{FF2B5EF4-FFF2-40B4-BE49-F238E27FC236}">
                <a16:creationId xmlns:a16="http://schemas.microsoft.com/office/drawing/2014/main" id="{6A932709-88D3-4ADC-851E-972BD70A7FA3}"/>
              </a:ext>
            </a:extLst>
          </p:cNvPr>
          <p:cNvSpPr txBox="1"/>
          <p:nvPr/>
        </p:nvSpPr>
        <p:spPr>
          <a:xfrm>
            <a:off x="620681" y="1651569"/>
            <a:ext cx="6133528" cy="1981633"/>
          </a:xfrm>
          <a:prstGeom prst="rect">
            <a:avLst/>
          </a:prstGeom>
          <a:noFill/>
        </p:spPr>
        <p:txBody>
          <a:bodyPr wrap="square" rtlCol="0">
            <a:spAutoFit/>
          </a:bodyPr>
          <a:lstStyle/>
          <a:p>
            <a:pPr defTabSz="914400" eaLnBrk="1" fontAlgn="base" hangingPunct="1">
              <a:lnSpc>
                <a:spcPct val="130000"/>
              </a:lnSpc>
              <a:spcBef>
                <a:spcPct val="0"/>
              </a:spcBef>
              <a:spcAft>
                <a:spcPct val="0"/>
              </a:spcAft>
            </a:pPr>
            <a:r>
              <a:rPr lang="en-US" altLang="zh-CN" sz="1600" dirty="0">
                <a:latin typeface="+mn-ea"/>
                <a:ea typeface="+mn-ea"/>
              </a:rPr>
              <a:t>Over the Sea​/​Under the Water </a:t>
            </a:r>
            <a:r>
              <a:rPr lang="x-none" altLang="en-US" sz="1600" dirty="0">
                <a:latin typeface="+mn-ea"/>
                <a:ea typeface="+mn-ea"/>
              </a:rPr>
              <a:t>是来自台湾乐团</a:t>
            </a:r>
            <a:r>
              <a:rPr lang="zh-CN" altLang="en-US" sz="1600" dirty="0">
                <a:latin typeface="+mn-ea"/>
                <a:ea typeface="+mn-ea"/>
              </a:rPr>
              <a:t> </a:t>
            </a:r>
            <a:r>
              <a:rPr lang="en-US" altLang="zh-CN" sz="1600" dirty="0">
                <a:latin typeface="+mn-ea"/>
                <a:ea typeface="+mn-ea"/>
              </a:rPr>
              <a:t>Cicada</a:t>
            </a:r>
            <a:r>
              <a:rPr lang="zh-CN" altLang="en-US" sz="1600" dirty="0">
                <a:latin typeface="+mn-ea"/>
                <a:ea typeface="+mn-ea"/>
              </a:rPr>
              <a:t> </a:t>
            </a:r>
            <a:r>
              <a:rPr lang="x-none" altLang="en-US" sz="1600" dirty="0">
                <a:latin typeface="+mn-ea"/>
                <a:ea typeface="+mn-ea"/>
              </a:rPr>
              <a:t>发表于</a:t>
            </a:r>
            <a:r>
              <a:rPr lang="zh-CN" altLang="en-US" sz="1600" dirty="0">
                <a:latin typeface="+mn-ea"/>
                <a:ea typeface="+mn-ea"/>
              </a:rPr>
              <a:t> </a:t>
            </a:r>
            <a:r>
              <a:rPr lang="en-US" altLang="zh-CN" sz="1600" dirty="0">
                <a:latin typeface="+mn-ea"/>
                <a:ea typeface="+mn-ea"/>
              </a:rPr>
              <a:t>2010</a:t>
            </a:r>
            <a:r>
              <a:rPr lang="zh-CN" altLang="en-US" sz="1600" dirty="0">
                <a:latin typeface="+mn-ea"/>
                <a:ea typeface="+mn-ea"/>
              </a:rPr>
              <a:t> </a:t>
            </a:r>
            <a:r>
              <a:rPr lang="x-none" altLang="en-US" sz="1600" dirty="0">
                <a:latin typeface="+mn-ea"/>
                <a:ea typeface="+mn-ea"/>
              </a:rPr>
              <a:t>年的第一张专辑。中文译名“</a:t>
            </a:r>
            <a:r>
              <a:rPr lang="zh-CN" altLang="en-US" sz="1600" dirty="0"/>
              <a:t>浮游在海上的岛屿／潜沉于水下的人们</a:t>
            </a:r>
            <a:r>
              <a:rPr lang="x-none" altLang="en-US" sz="1600" dirty="0">
                <a:latin typeface="+mn-ea"/>
                <a:ea typeface="+mn-ea"/>
              </a:rPr>
              <a:t>”</a:t>
            </a:r>
            <a:endParaRPr lang="en-US" altLang="zh-CN" sz="1600" dirty="0">
              <a:latin typeface="+mn-ea"/>
              <a:ea typeface="+mn-ea"/>
            </a:endParaRPr>
          </a:p>
          <a:p>
            <a:pPr defTabSz="914400" eaLnBrk="1" fontAlgn="base" hangingPunct="1">
              <a:lnSpc>
                <a:spcPct val="130000"/>
              </a:lnSpc>
              <a:spcBef>
                <a:spcPct val="0"/>
              </a:spcBef>
              <a:spcAft>
                <a:spcPct val="0"/>
              </a:spcAft>
            </a:pPr>
            <a:endParaRPr lang="en-US" altLang="zh-CN" sz="1600" dirty="0">
              <a:latin typeface="+mn-ea"/>
            </a:endParaRPr>
          </a:p>
          <a:p>
            <a:pPr defTabSz="914400" eaLnBrk="1" fontAlgn="base" hangingPunct="1">
              <a:lnSpc>
                <a:spcPct val="130000"/>
              </a:lnSpc>
              <a:spcBef>
                <a:spcPct val="0"/>
              </a:spcBef>
              <a:spcAft>
                <a:spcPct val="0"/>
              </a:spcAft>
            </a:pPr>
            <a:r>
              <a:rPr lang="x-none" altLang="en-US" sz="1600" dirty="0">
                <a:latin typeface="+mn-ea"/>
                <a:ea typeface="+mn-ea"/>
              </a:rPr>
              <a:t>项目</a:t>
            </a:r>
            <a:r>
              <a:rPr lang="x-none" altLang="en-US" sz="1600" dirty="0">
                <a:latin typeface="+mn-ea"/>
              </a:rPr>
              <a:t>分成两个场景，海面上是飞翔的鱼和岛屿，海下是暗流和浮游的生物。</a:t>
            </a:r>
            <a:endParaRPr lang="en-US" altLang="zh-CN" sz="1600" dirty="0">
              <a:latin typeface="+mn-ea"/>
            </a:endParaRPr>
          </a:p>
        </p:txBody>
      </p:sp>
    </p:spTree>
    <p:extLst>
      <p:ext uri="{BB962C8B-B14F-4D97-AF65-F5344CB8AC3E}">
        <p14:creationId xmlns:p14="http://schemas.microsoft.com/office/powerpoint/2010/main" val="16245279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rcRect b="80257"/>
          <a:stretch/>
        </p:blipFill>
        <p:spPr>
          <a:xfrm>
            <a:off x="-1018559" y="-76073"/>
            <a:ext cx="14325600" cy="1407220"/>
          </a:xfrm>
          <a:prstGeom prst="rect">
            <a:avLst/>
          </a:prstGeom>
          <a:ln>
            <a:noFill/>
          </a:ln>
          <a:effectLst>
            <a:outerShdw blurRad="50800" dist="38100" dir="2700000" algn="tl" rotWithShape="0">
              <a:prstClr val="black">
                <a:alpha val="40000"/>
              </a:prstClr>
            </a:outerShdw>
          </a:effectLst>
        </p:spPr>
      </p:pic>
      <p:sp>
        <p:nvSpPr>
          <p:cNvPr id="2" name="文本占位符 1"/>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Low Poly</a:t>
            </a:r>
            <a:r>
              <a:rPr lang="x-none" altLang="zh-CN" dirty="0">
                <a:latin typeface="微软雅黑" panose="020B0503020204020204" pitchFamily="34" charset="-122"/>
                <a:ea typeface="微软雅黑" panose="020B0503020204020204" pitchFamily="34" charset="-122"/>
              </a:rPr>
              <a:t> Style</a:t>
            </a:r>
            <a:r>
              <a:rPr lang="en-US" altLang="zh-CN" dirty="0">
                <a:latin typeface="微软雅黑" panose="020B0503020204020204" pitchFamily="34" charset="-122"/>
                <a:ea typeface="微软雅黑" panose="020B0503020204020204" pitchFamily="34" charset="-122"/>
              </a:rPr>
              <a:t> </a:t>
            </a:r>
          </a:p>
          <a:p>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endParaRPr lang="zh-CN" altLang="en-US" dirty="0"/>
          </a:p>
        </p:txBody>
      </p:sp>
      <p:grpSp>
        <p:nvGrpSpPr>
          <p:cNvPr id="6" name="组合 5"/>
          <p:cNvGrpSpPr/>
          <p:nvPr/>
        </p:nvGrpSpPr>
        <p:grpSpPr>
          <a:xfrm>
            <a:off x="5796930" y="2054557"/>
            <a:ext cx="6051951" cy="4442310"/>
            <a:chOff x="5669608" y="1844923"/>
            <a:chExt cx="6051951" cy="4442310"/>
          </a:xfrm>
        </p:grpSpPr>
        <p:sp>
          <p:nvSpPr>
            <p:cNvPr id="21" name="Freeform 6"/>
            <p:cNvSpPr>
              <a:spLocks/>
            </p:cNvSpPr>
            <p:nvPr/>
          </p:nvSpPr>
          <p:spPr bwMode="auto">
            <a:xfrm>
              <a:off x="8426323" y="4881105"/>
              <a:ext cx="1131955" cy="1036382"/>
            </a:xfrm>
            <a:custGeom>
              <a:avLst/>
              <a:gdLst>
                <a:gd name="T0" fmla="*/ 443 w 758"/>
                <a:gd name="T1" fmla="*/ 694 h 694"/>
                <a:gd name="T2" fmla="*/ 0 w 758"/>
                <a:gd name="T3" fmla="*/ 379 h 694"/>
                <a:gd name="T4" fmla="*/ 315 w 758"/>
                <a:gd name="T5" fmla="*/ 0 h 694"/>
                <a:gd name="T6" fmla="*/ 758 w 758"/>
                <a:gd name="T7" fmla="*/ 126 h 694"/>
                <a:gd name="T8" fmla="*/ 443 w 758"/>
                <a:gd name="T9" fmla="*/ 694 h 694"/>
              </a:gdLst>
              <a:ahLst/>
              <a:cxnLst>
                <a:cxn ang="0">
                  <a:pos x="T0" y="T1"/>
                </a:cxn>
                <a:cxn ang="0">
                  <a:pos x="T2" y="T3"/>
                </a:cxn>
                <a:cxn ang="0">
                  <a:pos x="T4" y="T5"/>
                </a:cxn>
                <a:cxn ang="0">
                  <a:pos x="T6" y="T7"/>
                </a:cxn>
                <a:cxn ang="0">
                  <a:pos x="T8" y="T9"/>
                </a:cxn>
              </a:cxnLst>
              <a:rect l="0" t="0" r="r" b="b"/>
              <a:pathLst>
                <a:path w="758" h="694">
                  <a:moveTo>
                    <a:pt x="443" y="694"/>
                  </a:moveTo>
                  <a:lnTo>
                    <a:pt x="0" y="379"/>
                  </a:lnTo>
                  <a:lnTo>
                    <a:pt x="315" y="0"/>
                  </a:lnTo>
                  <a:lnTo>
                    <a:pt x="758" y="126"/>
                  </a:lnTo>
                  <a:lnTo>
                    <a:pt x="443" y="694"/>
                  </a:lnTo>
                  <a:close/>
                </a:path>
              </a:pathLst>
            </a:custGeom>
            <a:solidFill>
              <a:srgbClr val="92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2" name="Freeform 7"/>
            <p:cNvSpPr>
              <a:spLocks/>
            </p:cNvSpPr>
            <p:nvPr/>
          </p:nvSpPr>
          <p:spPr bwMode="auto">
            <a:xfrm>
              <a:off x="8896726" y="4503290"/>
              <a:ext cx="1131955" cy="565978"/>
            </a:xfrm>
            <a:custGeom>
              <a:avLst/>
              <a:gdLst>
                <a:gd name="T0" fmla="*/ 317 w 758"/>
                <a:gd name="T1" fmla="*/ 0 h 379"/>
                <a:gd name="T2" fmla="*/ 758 w 758"/>
                <a:gd name="T3" fmla="*/ 189 h 379"/>
                <a:gd name="T4" fmla="*/ 443 w 758"/>
                <a:gd name="T5" fmla="*/ 379 h 379"/>
                <a:gd name="T6" fmla="*/ 0 w 758"/>
                <a:gd name="T7" fmla="*/ 253 h 379"/>
                <a:gd name="T8" fmla="*/ 317 w 758"/>
                <a:gd name="T9" fmla="*/ 0 h 379"/>
              </a:gdLst>
              <a:ahLst/>
              <a:cxnLst>
                <a:cxn ang="0">
                  <a:pos x="T0" y="T1"/>
                </a:cxn>
                <a:cxn ang="0">
                  <a:pos x="T2" y="T3"/>
                </a:cxn>
                <a:cxn ang="0">
                  <a:pos x="T4" y="T5"/>
                </a:cxn>
                <a:cxn ang="0">
                  <a:pos x="T6" y="T7"/>
                </a:cxn>
                <a:cxn ang="0">
                  <a:pos x="T8" y="T9"/>
                </a:cxn>
              </a:cxnLst>
              <a:rect l="0" t="0" r="r" b="b"/>
              <a:pathLst>
                <a:path w="758" h="379">
                  <a:moveTo>
                    <a:pt x="317" y="0"/>
                  </a:moveTo>
                  <a:lnTo>
                    <a:pt x="758" y="189"/>
                  </a:lnTo>
                  <a:lnTo>
                    <a:pt x="443" y="379"/>
                  </a:lnTo>
                  <a:lnTo>
                    <a:pt x="0" y="253"/>
                  </a:lnTo>
                  <a:lnTo>
                    <a:pt x="317" y="0"/>
                  </a:lnTo>
                  <a:close/>
                </a:path>
              </a:pathLst>
            </a:custGeom>
            <a:solidFill>
              <a:srgbClr val="FF155D"/>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3" name="Freeform 8"/>
            <p:cNvSpPr>
              <a:spLocks/>
            </p:cNvSpPr>
            <p:nvPr/>
          </p:nvSpPr>
          <p:spPr bwMode="auto">
            <a:xfrm>
              <a:off x="9370116" y="3937311"/>
              <a:ext cx="1131955" cy="848220"/>
            </a:xfrm>
            <a:custGeom>
              <a:avLst/>
              <a:gdLst>
                <a:gd name="T0" fmla="*/ 315 w 758"/>
                <a:gd name="T1" fmla="*/ 0 h 568"/>
                <a:gd name="T2" fmla="*/ 0 w 758"/>
                <a:gd name="T3" fmla="*/ 379 h 568"/>
                <a:gd name="T4" fmla="*/ 441 w 758"/>
                <a:gd name="T5" fmla="*/ 568 h 568"/>
                <a:gd name="T6" fmla="*/ 758 w 758"/>
                <a:gd name="T7" fmla="*/ 64 h 568"/>
                <a:gd name="T8" fmla="*/ 315 w 758"/>
                <a:gd name="T9" fmla="*/ 0 h 568"/>
              </a:gdLst>
              <a:ahLst/>
              <a:cxnLst>
                <a:cxn ang="0">
                  <a:pos x="T0" y="T1"/>
                </a:cxn>
                <a:cxn ang="0">
                  <a:pos x="T2" y="T3"/>
                </a:cxn>
                <a:cxn ang="0">
                  <a:pos x="T4" y="T5"/>
                </a:cxn>
                <a:cxn ang="0">
                  <a:pos x="T6" y="T7"/>
                </a:cxn>
                <a:cxn ang="0">
                  <a:pos x="T8" y="T9"/>
                </a:cxn>
              </a:cxnLst>
              <a:rect l="0" t="0" r="r" b="b"/>
              <a:pathLst>
                <a:path w="758" h="568">
                  <a:moveTo>
                    <a:pt x="315" y="0"/>
                  </a:moveTo>
                  <a:lnTo>
                    <a:pt x="0" y="379"/>
                  </a:lnTo>
                  <a:lnTo>
                    <a:pt x="441" y="568"/>
                  </a:lnTo>
                  <a:lnTo>
                    <a:pt x="758" y="64"/>
                  </a:lnTo>
                  <a:lnTo>
                    <a:pt x="315" y="0"/>
                  </a:lnTo>
                  <a:close/>
                </a:path>
              </a:pathLst>
            </a:custGeom>
            <a:solidFill>
              <a:srgbClr val="D00045"/>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4" name="Freeform 9"/>
            <p:cNvSpPr>
              <a:spLocks/>
            </p:cNvSpPr>
            <p:nvPr/>
          </p:nvSpPr>
          <p:spPr bwMode="auto">
            <a:xfrm>
              <a:off x="9840520" y="3750643"/>
              <a:ext cx="1131955" cy="282243"/>
            </a:xfrm>
            <a:custGeom>
              <a:avLst/>
              <a:gdLst>
                <a:gd name="T0" fmla="*/ 315 w 758"/>
                <a:gd name="T1" fmla="*/ 0 h 189"/>
                <a:gd name="T2" fmla="*/ 758 w 758"/>
                <a:gd name="T3" fmla="*/ 64 h 189"/>
                <a:gd name="T4" fmla="*/ 443 w 758"/>
                <a:gd name="T5" fmla="*/ 189 h 189"/>
                <a:gd name="T6" fmla="*/ 0 w 758"/>
                <a:gd name="T7" fmla="*/ 125 h 189"/>
                <a:gd name="T8" fmla="*/ 315 w 758"/>
                <a:gd name="T9" fmla="*/ 0 h 189"/>
              </a:gdLst>
              <a:ahLst/>
              <a:cxnLst>
                <a:cxn ang="0">
                  <a:pos x="T0" y="T1"/>
                </a:cxn>
                <a:cxn ang="0">
                  <a:pos x="T2" y="T3"/>
                </a:cxn>
                <a:cxn ang="0">
                  <a:pos x="T4" y="T5"/>
                </a:cxn>
                <a:cxn ang="0">
                  <a:pos x="T6" y="T7"/>
                </a:cxn>
                <a:cxn ang="0">
                  <a:pos x="T8" y="T9"/>
                </a:cxn>
              </a:cxnLst>
              <a:rect l="0" t="0" r="r" b="b"/>
              <a:pathLst>
                <a:path w="758" h="189">
                  <a:moveTo>
                    <a:pt x="315" y="0"/>
                  </a:moveTo>
                  <a:lnTo>
                    <a:pt x="758" y="64"/>
                  </a:lnTo>
                  <a:lnTo>
                    <a:pt x="443" y="189"/>
                  </a:lnTo>
                  <a:lnTo>
                    <a:pt x="0" y="125"/>
                  </a:lnTo>
                  <a:lnTo>
                    <a:pt x="315" y="0"/>
                  </a:lnTo>
                  <a:close/>
                </a:path>
              </a:pathLst>
            </a:custGeom>
            <a:solidFill>
              <a:srgbClr val="FF155D"/>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5" name="Freeform 10"/>
            <p:cNvSpPr>
              <a:spLocks/>
            </p:cNvSpPr>
            <p:nvPr/>
          </p:nvSpPr>
          <p:spPr bwMode="auto">
            <a:xfrm>
              <a:off x="9180461" y="3089092"/>
              <a:ext cx="1130463" cy="848220"/>
            </a:xfrm>
            <a:custGeom>
              <a:avLst/>
              <a:gdLst>
                <a:gd name="T0" fmla="*/ 317 w 757"/>
                <a:gd name="T1" fmla="*/ 0 h 568"/>
                <a:gd name="T2" fmla="*/ 0 w 757"/>
                <a:gd name="T3" fmla="*/ 379 h 568"/>
                <a:gd name="T4" fmla="*/ 442 w 757"/>
                <a:gd name="T5" fmla="*/ 568 h 568"/>
                <a:gd name="T6" fmla="*/ 757 w 757"/>
                <a:gd name="T7" fmla="*/ 443 h 568"/>
                <a:gd name="T8" fmla="*/ 317 w 757"/>
                <a:gd name="T9" fmla="*/ 0 h 568"/>
              </a:gdLst>
              <a:ahLst/>
              <a:cxnLst>
                <a:cxn ang="0">
                  <a:pos x="T0" y="T1"/>
                </a:cxn>
                <a:cxn ang="0">
                  <a:pos x="T2" y="T3"/>
                </a:cxn>
                <a:cxn ang="0">
                  <a:pos x="T4" y="T5"/>
                </a:cxn>
                <a:cxn ang="0">
                  <a:pos x="T6" y="T7"/>
                </a:cxn>
                <a:cxn ang="0">
                  <a:pos x="T8" y="T9"/>
                </a:cxn>
              </a:cxnLst>
              <a:rect l="0" t="0" r="r" b="b"/>
              <a:pathLst>
                <a:path w="757" h="568">
                  <a:moveTo>
                    <a:pt x="317" y="0"/>
                  </a:moveTo>
                  <a:lnTo>
                    <a:pt x="0" y="379"/>
                  </a:lnTo>
                  <a:lnTo>
                    <a:pt x="442" y="568"/>
                  </a:lnTo>
                  <a:lnTo>
                    <a:pt x="757" y="443"/>
                  </a:lnTo>
                  <a:lnTo>
                    <a:pt x="317" y="0"/>
                  </a:lnTo>
                  <a:close/>
                </a:path>
              </a:pathLst>
            </a:custGeom>
            <a:solidFill>
              <a:srgbClr val="CB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6" name="Freeform 11"/>
            <p:cNvSpPr>
              <a:spLocks/>
            </p:cNvSpPr>
            <p:nvPr/>
          </p:nvSpPr>
          <p:spPr bwMode="auto">
            <a:xfrm>
              <a:off x="8710058" y="3655069"/>
              <a:ext cx="1130463" cy="848220"/>
            </a:xfrm>
            <a:custGeom>
              <a:avLst/>
              <a:gdLst>
                <a:gd name="T0" fmla="*/ 0 w 757"/>
                <a:gd name="T1" fmla="*/ 379 h 568"/>
                <a:gd name="T2" fmla="*/ 442 w 757"/>
                <a:gd name="T3" fmla="*/ 568 h 568"/>
                <a:gd name="T4" fmla="*/ 757 w 757"/>
                <a:gd name="T5" fmla="*/ 189 h 568"/>
                <a:gd name="T6" fmla="*/ 315 w 757"/>
                <a:gd name="T7" fmla="*/ 0 h 568"/>
                <a:gd name="T8" fmla="*/ 0 w 757"/>
                <a:gd name="T9" fmla="*/ 379 h 568"/>
              </a:gdLst>
              <a:ahLst/>
              <a:cxnLst>
                <a:cxn ang="0">
                  <a:pos x="T0" y="T1"/>
                </a:cxn>
                <a:cxn ang="0">
                  <a:pos x="T2" y="T3"/>
                </a:cxn>
                <a:cxn ang="0">
                  <a:pos x="T4" y="T5"/>
                </a:cxn>
                <a:cxn ang="0">
                  <a:pos x="T6" y="T7"/>
                </a:cxn>
                <a:cxn ang="0">
                  <a:pos x="T8" y="T9"/>
                </a:cxn>
              </a:cxnLst>
              <a:rect l="0" t="0" r="r" b="b"/>
              <a:pathLst>
                <a:path w="757" h="568">
                  <a:moveTo>
                    <a:pt x="0" y="379"/>
                  </a:moveTo>
                  <a:lnTo>
                    <a:pt x="442" y="568"/>
                  </a:lnTo>
                  <a:lnTo>
                    <a:pt x="757" y="189"/>
                  </a:lnTo>
                  <a:lnTo>
                    <a:pt x="315" y="0"/>
                  </a:lnTo>
                  <a:lnTo>
                    <a:pt x="0" y="379"/>
                  </a:lnTo>
                  <a:close/>
                </a:path>
              </a:pathLst>
            </a:custGeom>
            <a:solidFill>
              <a:srgbClr val="E4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7" name="Freeform 12"/>
            <p:cNvSpPr>
              <a:spLocks/>
            </p:cNvSpPr>
            <p:nvPr/>
          </p:nvSpPr>
          <p:spPr bwMode="auto">
            <a:xfrm>
              <a:off x="8239653" y="4221047"/>
              <a:ext cx="1130463" cy="660058"/>
            </a:xfrm>
            <a:custGeom>
              <a:avLst/>
              <a:gdLst>
                <a:gd name="T0" fmla="*/ 0 w 757"/>
                <a:gd name="T1" fmla="*/ 253 h 442"/>
                <a:gd name="T2" fmla="*/ 440 w 757"/>
                <a:gd name="T3" fmla="*/ 442 h 442"/>
                <a:gd name="T4" fmla="*/ 757 w 757"/>
                <a:gd name="T5" fmla="*/ 189 h 442"/>
                <a:gd name="T6" fmla="*/ 315 w 757"/>
                <a:gd name="T7" fmla="*/ 0 h 442"/>
                <a:gd name="T8" fmla="*/ 0 w 757"/>
                <a:gd name="T9" fmla="*/ 253 h 442"/>
              </a:gdLst>
              <a:ahLst/>
              <a:cxnLst>
                <a:cxn ang="0">
                  <a:pos x="T0" y="T1"/>
                </a:cxn>
                <a:cxn ang="0">
                  <a:pos x="T2" y="T3"/>
                </a:cxn>
                <a:cxn ang="0">
                  <a:pos x="T4" y="T5"/>
                </a:cxn>
                <a:cxn ang="0">
                  <a:pos x="T6" y="T7"/>
                </a:cxn>
                <a:cxn ang="0">
                  <a:pos x="T8" y="T9"/>
                </a:cxn>
              </a:cxnLst>
              <a:rect l="0" t="0" r="r" b="b"/>
              <a:pathLst>
                <a:path w="757" h="442">
                  <a:moveTo>
                    <a:pt x="0" y="253"/>
                  </a:moveTo>
                  <a:lnTo>
                    <a:pt x="440" y="442"/>
                  </a:lnTo>
                  <a:lnTo>
                    <a:pt x="757" y="189"/>
                  </a:lnTo>
                  <a:lnTo>
                    <a:pt x="315" y="0"/>
                  </a:lnTo>
                  <a:lnTo>
                    <a:pt x="0" y="253"/>
                  </a:lnTo>
                  <a:close/>
                </a:path>
              </a:pathLst>
            </a:custGeom>
            <a:solidFill>
              <a:srgbClr val="D00045"/>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8" name="Freeform 13"/>
            <p:cNvSpPr>
              <a:spLocks/>
            </p:cNvSpPr>
            <p:nvPr/>
          </p:nvSpPr>
          <p:spPr bwMode="auto">
            <a:xfrm>
              <a:off x="7766265" y="4598863"/>
              <a:ext cx="1130463" cy="848220"/>
            </a:xfrm>
            <a:custGeom>
              <a:avLst/>
              <a:gdLst>
                <a:gd name="T0" fmla="*/ 0 w 757"/>
                <a:gd name="T1" fmla="*/ 504 h 568"/>
                <a:gd name="T2" fmla="*/ 442 w 757"/>
                <a:gd name="T3" fmla="*/ 568 h 568"/>
                <a:gd name="T4" fmla="*/ 757 w 757"/>
                <a:gd name="T5" fmla="*/ 189 h 568"/>
                <a:gd name="T6" fmla="*/ 317 w 757"/>
                <a:gd name="T7" fmla="*/ 0 h 568"/>
                <a:gd name="T8" fmla="*/ 0 w 757"/>
                <a:gd name="T9" fmla="*/ 504 h 568"/>
              </a:gdLst>
              <a:ahLst/>
              <a:cxnLst>
                <a:cxn ang="0">
                  <a:pos x="T0" y="T1"/>
                </a:cxn>
                <a:cxn ang="0">
                  <a:pos x="T2" y="T3"/>
                </a:cxn>
                <a:cxn ang="0">
                  <a:pos x="T4" y="T5"/>
                </a:cxn>
                <a:cxn ang="0">
                  <a:pos x="T6" y="T7"/>
                </a:cxn>
                <a:cxn ang="0">
                  <a:pos x="T8" y="T9"/>
                </a:cxn>
              </a:cxnLst>
              <a:rect l="0" t="0" r="r" b="b"/>
              <a:pathLst>
                <a:path w="757" h="568">
                  <a:moveTo>
                    <a:pt x="0" y="504"/>
                  </a:moveTo>
                  <a:lnTo>
                    <a:pt x="442" y="568"/>
                  </a:lnTo>
                  <a:lnTo>
                    <a:pt x="757" y="189"/>
                  </a:lnTo>
                  <a:lnTo>
                    <a:pt x="317" y="0"/>
                  </a:lnTo>
                  <a:lnTo>
                    <a:pt x="0" y="504"/>
                  </a:lnTo>
                  <a:close/>
                </a:path>
              </a:pathLst>
            </a:custGeom>
            <a:solidFill>
              <a:srgbClr val="B8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29" name="Freeform 14"/>
            <p:cNvSpPr>
              <a:spLocks/>
            </p:cNvSpPr>
            <p:nvPr/>
          </p:nvSpPr>
          <p:spPr bwMode="auto">
            <a:xfrm>
              <a:off x="7109193" y="4032887"/>
              <a:ext cx="1130463" cy="1318624"/>
            </a:xfrm>
            <a:custGeom>
              <a:avLst/>
              <a:gdLst>
                <a:gd name="T0" fmla="*/ 0 w 757"/>
                <a:gd name="T1" fmla="*/ 504 h 883"/>
                <a:gd name="T2" fmla="*/ 440 w 757"/>
                <a:gd name="T3" fmla="*/ 883 h 883"/>
                <a:gd name="T4" fmla="*/ 757 w 757"/>
                <a:gd name="T5" fmla="*/ 379 h 883"/>
                <a:gd name="T6" fmla="*/ 314 w 757"/>
                <a:gd name="T7" fmla="*/ 0 h 883"/>
                <a:gd name="T8" fmla="*/ 0 w 757"/>
                <a:gd name="T9" fmla="*/ 504 h 883"/>
              </a:gdLst>
              <a:ahLst/>
              <a:cxnLst>
                <a:cxn ang="0">
                  <a:pos x="T0" y="T1"/>
                </a:cxn>
                <a:cxn ang="0">
                  <a:pos x="T2" y="T3"/>
                </a:cxn>
                <a:cxn ang="0">
                  <a:pos x="T4" y="T5"/>
                </a:cxn>
                <a:cxn ang="0">
                  <a:pos x="T6" y="T7"/>
                </a:cxn>
                <a:cxn ang="0">
                  <a:pos x="T8" y="T9"/>
                </a:cxn>
              </a:cxnLst>
              <a:rect l="0" t="0" r="r" b="b"/>
              <a:pathLst>
                <a:path w="757" h="883">
                  <a:moveTo>
                    <a:pt x="0" y="504"/>
                  </a:moveTo>
                  <a:lnTo>
                    <a:pt x="440" y="883"/>
                  </a:lnTo>
                  <a:lnTo>
                    <a:pt x="757" y="379"/>
                  </a:lnTo>
                  <a:lnTo>
                    <a:pt x="314" y="0"/>
                  </a:lnTo>
                  <a:lnTo>
                    <a:pt x="0" y="504"/>
                  </a:lnTo>
                  <a:close/>
                </a:path>
              </a:pathLst>
            </a:custGeom>
            <a:solidFill>
              <a:srgbClr val="99014E"/>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0" name="Freeform 15"/>
            <p:cNvSpPr>
              <a:spLocks/>
            </p:cNvSpPr>
            <p:nvPr/>
          </p:nvSpPr>
          <p:spPr bwMode="auto">
            <a:xfrm>
              <a:off x="7578103" y="3750643"/>
              <a:ext cx="1131955" cy="848220"/>
            </a:xfrm>
            <a:custGeom>
              <a:avLst/>
              <a:gdLst>
                <a:gd name="T0" fmla="*/ 315 w 758"/>
                <a:gd name="T1" fmla="*/ 0 h 568"/>
                <a:gd name="T2" fmla="*/ 0 w 758"/>
                <a:gd name="T3" fmla="*/ 189 h 568"/>
                <a:gd name="T4" fmla="*/ 443 w 758"/>
                <a:gd name="T5" fmla="*/ 568 h 568"/>
                <a:gd name="T6" fmla="*/ 758 w 758"/>
                <a:gd name="T7" fmla="*/ 315 h 568"/>
                <a:gd name="T8" fmla="*/ 315 w 758"/>
                <a:gd name="T9" fmla="*/ 0 h 568"/>
              </a:gdLst>
              <a:ahLst/>
              <a:cxnLst>
                <a:cxn ang="0">
                  <a:pos x="T0" y="T1"/>
                </a:cxn>
                <a:cxn ang="0">
                  <a:pos x="T2" y="T3"/>
                </a:cxn>
                <a:cxn ang="0">
                  <a:pos x="T4" y="T5"/>
                </a:cxn>
                <a:cxn ang="0">
                  <a:pos x="T6" y="T7"/>
                </a:cxn>
                <a:cxn ang="0">
                  <a:pos x="T8" y="T9"/>
                </a:cxn>
              </a:cxnLst>
              <a:rect l="0" t="0" r="r" b="b"/>
              <a:pathLst>
                <a:path w="758" h="568">
                  <a:moveTo>
                    <a:pt x="315" y="0"/>
                  </a:moveTo>
                  <a:lnTo>
                    <a:pt x="0" y="189"/>
                  </a:lnTo>
                  <a:lnTo>
                    <a:pt x="443" y="568"/>
                  </a:lnTo>
                  <a:lnTo>
                    <a:pt x="758" y="315"/>
                  </a:lnTo>
                  <a:lnTo>
                    <a:pt x="315" y="0"/>
                  </a:lnTo>
                  <a:close/>
                </a:path>
              </a:pathLst>
            </a:custGeom>
            <a:solidFill>
              <a:srgbClr val="E4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1" name="Freeform 16"/>
            <p:cNvSpPr>
              <a:spLocks/>
            </p:cNvSpPr>
            <p:nvPr/>
          </p:nvSpPr>
          <p:spPr bwMode="auto">
            <a:xfrm>
              <a:off x="8048507" y="3089092"/>
              <a:ext cx="1131955" cy="1131956"/>
            </a:xfrm>
            <a:custGeom>
              <a:avLst/>
              <a:gdLst>
                <a:gd name="T0" fmla="*/ 317 w 758"/>
                <a:gd name="T1" fmla="*/ 0 h 758"/>
                <a:gd name="T2" fmla="*/ 0 w 758"/>
                <a:gd name="T3" fmla="*/ 443 h 758"/>
                <a:gd name="T4" fmla="*/ 443 w 758"/>
                <a:gd name="T5" fmla="*/ 758 h 758"/>
                <a:gd name="T6" fmla="*/ 758 w 758"/>
                <a:gd name="T7" fmla="*/ 379 h 758"/>
                <a:gd name="T8" fmla="*/ 317 w 758"/>
                <a:gd name="T9" fmla="*/ 0 h 758"/>
              </a:gdLst>
              <a:ahLst/>
              <a:cxnLst>
                <a:cxn ang="0">
                  <a:pos x="T0" y="T1"/>
                </a:cxn>
                <a:cxn ang="0">
                  <a:pos x="T2" y="T3"/>
                </a:cxn>
                <a:cxn ang="0">
                  <a:pos x="T4" y="T5"/>
                </a:cxn>
                <a:cxn ang="0">
                  <a:pos x="T6" y="T7"/>
                </a:cxn>
                <a:cxn ang="0">
                  <a:pos x="T8" y="T9"/>
                </a:cxn>
              </a:cxnLst>
              <a:rect l="0" t="0" r="r" b="b"/>
              <a:pathLst>
                <a:path w="758" h="758">
                  <a:moveTo>
                    <a:pt x="317" y="0"/>
                  </a:moveTo>
                  <a:lnTo>
                    <a:pt x="0" y="443"/>
                  </a:lnTo>
                  <a:lnTo>
                    <a:pt x="443" y="758"/>
                  </a:lnTo>
                  <a:lnTo>
                    <a:pt x="758" y="379"/>
                  </a:lnTo>
                  <a:lnTo>
                    <a:pt x="317" y="0"/>
                  </a:lnTo>
                  <a:close/>
                </a:path>
              </a:pathLst>
            </a:custGeom>
            <a:solidFill>
              <a:srgbClr val="CB004F"/>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2" name="Freeform 17"/>
            <p:cNvSpPr>
              <a:spLocks/>
            </p:cNvSpPr>
            <p:nvPr/>
          </p:nvSpPr>
          <p:spPr bwMode="auto">
            <a:xfrm>
              <a:off x="8521897" y="2805356"/>
              <a:ext cx="1131955" cy="849714"/>
            </a:xfrm>
            <a:custGeom>
              <a:avLst/>
              <a:gdLst>
                <a:gd name="T0" fmla="*/ 315 w 758"/>
                <a:gd name="T1" fmla="*/ 0 h 569"/>
                <a:gd name="T2" fmla="*/ 0 w 758"/>
                <a:gd name="T3" fmla="*/ 190 h 569"/>
                <a:gd name="T4" fmla="*/ 441 w 758"/>
                <a:gd name="T5" fmla="*/ 569 h 569"/>
                <a:gd name="T6" fmla="*/ 758 w 758"/>
                <a:gd name="T7" fmla="*/ 190 h 569"/>
                <a:gd name="T8" fmla="*/ 315 w 758"/>
                <a:gd name="T9" fmla="*/ 0 h 569"/>
              </a:gdLst>
              <a:ahLst/>
              <a:cxnLst>
                <a:cxn ang="0">
                  <a:pos x="T0" y="T1"/>
                </a:cxn>
                <a:cxn ang="0">
                  <a:pos x="T2" y="T3"/>
                </a:cxn>
                <a:cxn ang="0">
                  <a:pos x="T4" y="T5"/>
                </a:cxn>
                <a:cxn ang="0">
                  <a:pos x="T6" y="T7"/>
                </a:cxn>
                <a:cxn ang="0">
                  <a:pos x="T8" y="T9"/>
                </a:cxn>
              </a:cxnLst>
              <a:rect l="0" t="0" r="r" b="b"/>
              <a:pathLst>
                <a:path w="758" h="569">
                  <a:moveTo>
                    <a:pt x="315" y="0"/>
                  </a:moveTo>
                  <a:lnTo>
                    <a:pt x="0" y="190"/>
                  </a:lnTo>
                  <a:lnTo>
                    <a:pt x="441" y="569"/>
                  </a:lnTo>
                  <a:lnTo>
                    <a:pt x="758" y="190"/>
                  </a:lnTo>
                  <a:lnTo>
                    <a:pt x="315" y="0"/>
                  </a:lnTo>
                  <a:close/>
                </a:path>
              </a:pathLst>
            </a:custGeom>
            <a:solidFill>
              <a:srgbClr val="EE004E"/>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3" name="Freeform 18"/>
            <p:cNvSpPr>
              <a:spLocks/>
            </p:cNvSpPr>
            <p:nvPr/>
          </p:nvSpPr>
          <p:spPr bwMode="auto">
            <a:xfrm>
              <a:off x="7861839" y="2523115"/>
              <a:ext cx="1130463" cy="565978"/>
            </a:xfrm>
            <a:custGeom>
              <a:avLst/>
              <a:gdLst>
                <a:gd name="T0" fmla="*/ 315 w 757"/>
                <a:gd name="T1" fmla="*/ 0 h 379"/>
                <a:gd name="T2" fmla="*/ 0 w 757"/>
                <a:gd name="T3" fmla="*/ 253 h 379"/>
                <a:gd name="T4" fmla="*/ 442 w 757"/>
                <a:gd name="T5" fmla="*/ 379 h 379"/>
                <a:gd name="T6" fmla="*/ 757 w 757"/>
                <a:gd name="T7" fmla="*/ 189 h 379"/>
                <a:gd name="T8" fmla="*/ 315 w 757"/>
                <a:gd name="T9" fmla="*/ 0 h 379"/>
              </a:gdLst>
              <a:ahLst/>
              <a:cxnLst>
                <a:cxn ang="0">
                  <a:pos x="T0" y="T1"/>
                </a:cxn>
                <a:cxn ang="0">
                  <a:pos x="T2" y="T3"/>
                </a:cxn>
                <a:cxn ang="0">
                  <a:pos x="T4" y="T5"/>
                </a:cxn>
                <a:cxn ang="0">
                  <a:pos x="T6" y="T7"/>
                </a:cxn>
                <a:cxn ang="0">
                  <a:pos x="T8" y="T9"/>
                </a:cxn>
              </a:cxnLst>
              <a:rect l="0" t="0" r="r" b="b"/>
              <a:pathLst>
                <a:path w="757" h="379">
                  <a:moveTo>
                    <a:pt x="315" y="0"/>
                  </a:moveTo>
                  <a:lnTo>
                    <a:pt x="0" y="253"/>
                  </a:lnTo>
                  <a:lnTo>
                    <a:pt x="442" y="379"/>
                  </a:lnTo>
                  <a:lnTo>
                    <a:pt x="757" y="189"/>
                  </a:lnTo>
                  <a:lnTo>
                    <a:pt x="315" y="0"/>
                  </a:lnTo>
                  <a:close/>
                </a:path>
              </a:pathLst>
            </a:custGeom>
            <a:solidFill>
              <a:srgbClr val="FF155D"/>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4" name="Freeform 19"/>
            <p:cNvSpPr>
              <a:spLocks/>
            </p:cNvSpPr>
            <p:nvPr/>
          </p:nvSpPr>
          <p:spPr bwMode="auto">
            <a:xfrm>
              <a:off x="7391434" y="2900930"/>
              <a:ext cx="1130463" cy="849714"/>
            </a:xfrm>
            <a:custGeom>
              <a:avLst/>
              <a:gdLst>
                <a:gd name="T0" fmla="*/ 0 w 757"/>
                <a:gd name="T1" fmla="*/ 443 h 569"/>
                <a:gd name="T2" fmla="*/ 440 w 757"/>
                <a:gd name="T3" fmla="*/ 569 h 569"/>
                <a:gd name="T4" fmla="*/ 757 w 757"/>
                <a:gd name="T5" fmla="*/ 126 h 569"/>
                <a:gd name="T6" fmla="*/ 315 w 757"/>
                <a:gd name="T7" fmla="*/ 0 h 569"/>
                <a:gd name="T8" fmla="*/ 0 w 757"/>
                <a:gd name="T9" fmla="*/ 443 h 569"/>
              </a:gdLst>
              <a:ahLst/>
              <a:cxnLst>
                <a:cxn ang="0">
                  <a:pos x="T0" y="T1"/>
                </a:cxn>
                <a:cxn ang="0">
                  <a:pos x="T2" y="T3"/>
                </a:cxn>
                <a:cxn ang="0">
                  <a:pos x="T4" y="T5"/>
                </a:cxn>
                <a:cxn ang="0">
                  <a:pos x="T6" y="T7"/>
                </a:cxn>
                <a:cxn ang="0">
                  <a:pos x="T8" y="T9"/>
                </a:cxn>
              </a:cxnLst>
              <a:rect l="0" t="0" r="r" b="b"/>
              <a:pathLst>
                <a:path w="757" h="569">
                  <a:moveTo>
                    <a:pt x="0" y="443"/>
                  </a:moveTo>
                  <a:lnTo>
                    <a:pt x="440" y="569"/>
                  </a:lnTo>
                  <a:lnTo>
                    <a:pt x="757" y="126"/>
                  </a:lnTo>
                  <a:lnTo>
                    <a:pt x="315" y="0"/>
                  </a:lnTo>
                  <a:lnTo>
                    <a:pt x="0" y="443"/>
                  </a:lnTo>
                  <a:close/>
                </a:path>
              </a:pathLst>
            </a:custGeom>
            <a:solidFill>
              <a:srgbClr val="EE004E"/>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5" name="Freeform 20"/>
            <p:cNvSpPr>
              <a:spLocks/>
            </p:cNvSpPr>
            <p:nvPr/>
          </p:nvSpPr>
          <p:spPr bwMode="auto">
            <a:xfrm>
              <a:off x="6918045" y="3547969"/>
              <a:ext cx="1130463" cy="470404"/>
            </a:xfrm>
            <a:custGeom>
              <a:avLst/>
              <a:gdLst>
                <a:gd name="T0" fmla="*/ 0 w 757"/>
                <a:gd name="T1" fmla="*/ 315 h 315"/>
                <a:gd name="T2" fmla="*/ 442 w 757"/>
                <a:gd name="T3" fmla="*/ 315 h 315"/>
                <a:gd name="T4" fmla="*/ 757 w 757"/>
                <a:gd name="T5" fmla="*/ 126 h 315"/>
                <a:gd name="T6" fmla="*/ 317 w 757"/>
                <a:gd name="T7" fmla="*/ 0 h 315"/>
                <a:gd name="T8" fmla="*/ 0 w 757"/>
                <a:gd name="T9" fmla="*/ 315 h 315"/>
              </a:gdLst>
              <a:ahLst/>
              <a:cxnLst>
                <a:cxn ang="0">
                  <a:pos x="T0" y="T1"/>
                </a:cxn>
                <a:cxn ang="0">
                  <a:pos x="T2" y="T3"/>
                </a:cxn>
                <a:cxn ang="0">
                  <a:pos x="T4" y="T5"/>
                </a:cxn>
                <a:cxn ang="0">
                  <a:pos x="T6" y="T7"/>
                </a:cxn>
                <a:cxn ang="0">
                  <a:pos x="T8" y="T9"/>
                </a:cxn>
              </a:cxnLst>
              <a:rect l="0" t="0" r="r" b="b"/>
              <a:pathLst>
                <a:path w="757" h="315">
                  <a:moveTo>
                    <a:pt x="0" y="315"/>
                  </a:moveTo>
                  <a:lnTo>
                    <a:pt x="442" y="315"/>
                  </a:lnTo>
                  <a:lnTo>
                    <a:pt x="757" y="126"/>
                  </a:lnTo>
                  <a:lnTo>
                    <a:pt x="317" y="0"/>
                  </a:lnTo>
                  <a:lnTo>
                    <a:pt x="0" y="315"/>
                  </a:lnTo>
                  <a:close/>
                </a:path>
              </a:pathLst>
            </a:custGeom>
            <a:solidFill>
              <a:srgbClr val="FF155D"/>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6" name="Freeform 21"/>
            <p:cNvSpPr>
              <a:spLocks/>
            </p:cNvSpPr>
            <p:nvPr/>
          </p:nvSpPr>
          <p:spPr bwMode="auto">
            <a:xfrm>
              <a:off x="6447640" y="4032885"/>
              <a:ext cx="1130463" cy="752646"/>
            </a:xfrm>
            <a:custGeom>
              <a:avLst/>
              <a:gdLst>
                <a:gd name="T0" fmla="*/ 0 w 757"/>
                <a:gd name="T1" fmla="*/ 379 h 504"/>
                <a:gd name="T2" fmla="*/ 443 w 757"/>
                <a:gd name="T3" fmla="*/ 504 h 504"/>
                <a:gd name="T4" fmla="*/ 757 w 757"/>
                <a:gd name="T5" fmla="*/ 0 h 504"/>
                <a:gd name="T6" fmla="*/ 315 w 757"/>
                <a:gd name="T7" fmla="*/ 0 h 504"/>
                <a:gd name="T8" fmla="*/ 0 w 757"/>
                <a:gd name="T9" fmla="*/ 379 h 504"/>
              </a:gdLst>
              <a:ahLst/>
              <a:cxnLst>
                <a:cxn ang="0">
                  <a:pos x="T0" y="T1"/>
                </a:cxn>
                <a:cxn ang="0">
                  <a:pos x="T2" y="T3"/>
                </a:cxn>
                <a:cxn ang="0">
                  <a:pos x="T4" y="T5"/>
                </a:cxn>
                <a:cxn ang="0">
                  <a:pos x="T6" y="T7"/>
                </a:cxn>
                <a:cxn ang="0">
                  <a:pos x="T8" y="T9"/>
                </a:cxn>
              </a:cxnLst>
              <a:rect l="0" t="0" r="r" b="b"/>
              <a:pathLst>
                <a:path w="757" h="504">
                  <a:moveTo>
                    <a:pt x="0" y="379"/>
                  </a:moveTo>
                  <a:lnTo>
                    <a:pt x="443" y="504"/>
                  </a:lnTo>
                  <a:lnTo>
                    <a:pt x="757" y="0"/>
                  </a:lnTo>
                  <a:lnTo>
                    <a:pt x="315" y="0"/>
                  </a:lnTo>
                  <a:lnTo>
                    <a:pt x="0" y="379"/>
                  </a:lnTo>
                  <a:close/>
                </a:path>
              </a:pathLst>
            </a:custGeom>
            <a:solidFill>
              <a:srgbClr val="D00045"/>
            </a:solidFill>
            <a:ln>
              <a:noFill/>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7" name="Oval 22"/>
            <p:cNvSpPr>
              <a:spLocks noChangeArrowheads="1"/>
            </p:cNvSpPr>
            <p:nvPr/>
          </p:nvSpPr>
          <p:spPr bwMode="auto">
            <a:xfrm>
              <a:off x="9568731" y="2866583"/>
              <a:ext cx="131414" cy="126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8" name="Oval 23"/>
            <p:cNvSpPr>
              <a:spLocks noChangeArrowheads="1"/>
            </p:cNvSpPr>
            <p:nvPr/>
          </p:nvSpPr>
          <p:spPr bwMode="auto">
            <a:xfrm>
              <a:off x="7327221" y="3319066"/>
              <a:ext cx="128428" cy="126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39" name="Oval 24"/>
            <p:cNvSpPr>
              <a:spLocks noChangeArrowheads="1"/>
            </p:cNvSpPr>
            <p:nvPr/>
          </p:nvSpPr>
          <p:spPr bwMode="auto">
            <a:xfrm>
              <a:off x="9974921" y="4552569"/>
              <a:ext cx="126935" cy="126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0" name="Oval 25"/>
            <p:cNvSpPr>
              <a:spLocks noChangeArrowheads="1"/>
            </p:cNvSpPr>
            <p:nvPr/>
          </p:nvSpPr>
          <p:spPr bwMode="auto">
            <a:xfrm>
              <a:off x="7702051" y="5108094"/>
              <a:ext cx="131414" cy="1314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1" name="Freeform 26"/>
            <p:cNvSpPr>
              <a:spLocks/>
            </p:cNvSpPr>
            <p:nvPr/>
          </p:nvSpPr>
          <p:spPr bwMode="auto">
            <a:xfrm>
              <a:off x="6434202" y="4404729"/>
              <a:ext cx="2668607" cy="1349984"/>
            </a:xfrm>
            <a:custGeom>
              <a:avLst/>
              <a:gdLst>
                <a:gd name="T0" fmla="*/ 751 w 755"/>
                <a:gd name="T1" fmla="*/ 382 h 382"/>
                <a:gd name="T2" fmla="*/ 748 w 755"/>
                <a:gd name="T3" fmla="*/ 381 h 382"/>
                <a:gd name="T4" fmla="*/ 563 w 755"/>
                <a:gd name="T5" fmla="*/ 248 h 382"/>
                <a:gd name="T6" fmla="*/ 377 w 755"/>
                <a:gd name="T7" fmla="*/ 222 h 382"/>
                <a:gd name="T8" fmla="*/ 375 w 755"/>
                <a:gd name="T9" fmla="*/ 221 h 382"/>
                <a:gd name="T10" fmla="*/ 189 w 755"/>
                <a:gd name="T11" fmla="*/ 61 h 382"/>
                <a:gd name="T12" fmla="*/ 3 w 755"/>
                <a:gd name="T13" fmla="*/ 8 h 382"/>
                <a:gd name="T14" fmla="*/ 0 w 755"/>
                <a:gd name="T15" fmla="*/ 3 h 382"/>
                <a:gd name="T16" fmla="*/ 5 w 755"/>
                <a:gd name="T17" fmla="*/ 0 h 382"/>
                <a:gd name="T18" fmla="*/ 192 w 755"/>
                <a:gd name="T19" fmla="*/ 54 h 382"/>
                <a:gd name="T20" fmla="*/ 193 w 755"/>
                <a:gd name="T21" fmla="*/ 55 h 382"/>
                <a:gd name="T22" fmla="*/ 379 w 755"/>
                <a:gd name="T23" fmla="*/ 214 h 382"/>
                <a:gd name="T24" fmla="*/ 565 w 755"/>
                <a:gd name="T25" fmla="*/ 240 h 382"/>
                <a:gd name="T26" fmla="*/ 566 w 755"/>
                <a:gd name="T27" fmla="*/ 241 h 382"/>
                <a:gd name="T28" fmla="*/ 753 w 755"/>
                <a:gd name="T29" fmla="*/ 374 h 382"/>
                <a:gd name="T30" fmla="*/ 754 w 755"/>
                <a:gd name="T31" fmla="*/ 380 h 382"/>
                <a:gd name="T32" fmla="*/ 751 w 75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5" h="382">
                  <a:moveTo>
                    <a:pt x="751" y="382"/>
                  </a:moveTo>
                  <a:cubicBezTo>
                    <a:pt x="750" y="382"/>
                    <a:pt x="749" y="381"/>
                    <a:pt x="748" y="381"/>
                  </a:cubicBezTo>
                  <a:cubicBezTo>
                    <a:pt x="563" y="248"/>
                    <a:pt x="563" y="248"/>
                    <a:pt x="563" y="248"/>
                  </a:cubicBezTo>
                  <a:cubicBezTo>
                    <a:pt x="377" y="222"/>
                    <a:pt x="377" y="222"/>
                    <a:pt x="377" y="222"/>
                  </a:cubicBezTo>
                  <a:cubicBezTo>
                    <a:pt x="376" y="221"/>
                    <a:pt x="375" y="221"/>
                    <a:pt x="375" y="221"/>
                  </a:cubicBezTo>
                  <a:cubicBezTo>
                    <a:pt x="189" y="61"/>
                    <a:pt x="189" y="61"/>
                    <a:pt x="189" y="61"/>
                  </a:cubicBezTo>
                  <a:cubicBezTo>
                    <a:pt x="3" y="8"/>
                    <a:pt x="3" y="8"/>
                    <a:pt x="3" y="8"/>
                  </a:cubicBezTo>
                  <a:cubicBezTo>
                    <a:pt x="1" y="8"/>
                    <a:pt x="0" y="5"/>
                    <a:pt x="0" y="3"/>
                  </a:cubicBezTo>
                  <a:cubicBezTo>
                    <a:pt x="1" y="1"/>
                    <a:pt x="3" y="0"/>
                    <a:pt x="5" y="0"/>
                  </a:cubicBezTo>
                  <a:cubicBezTo>
                    <a:pt x="192" y="54"/>
                    <a:pt x="192" y="54"/>
                    <a:pt x="192" y="54"/>
                  </a:cubicBezTo>
                  <a:cubicBezTo>
                    <a:pt x="192" y="54"/>
                    <a:pt x="193" y="54"/>
                    <a:pt x="193" y="55"/>
                  </a:cubicBezTo>
                  <a:cubicBezTo>
                    <a:pt x="379" y="214"/>
                    <a:pt x="379" y="214"/>
                    <a:pt x="379" y="214"/>
                  </a:cubicBezTo>
                  <a:cubicBezTo>
                    <a:pt x="565" y="240"/>
                    <a:pt x="565" y="240"/>
                    <a:pt x="565" y="240"/>
                  </a:cubicBezTo>
                  <a:cubicBezTo>
                    <a:pt x="565" y="240"/>
                    <a:pt x="566" y="241"/>
                    <a:pt x="566" y="241"/>
                  </a:cubicBezTo>
                  <a:cubicBezTo>
                    <a:pt x="753" y="374"/>
                    <a:pt x="753" y="374"/>
                    <a:pt x="753" y="374"/>
                  </a:cubicBezTo>
                  <a:cubicBezTo>
                    <a:pt x="755" y="376"/>
                    <a:pt x="755" y="378"/>
                    <a:pt x="754" y="380"/>
                  </a:cubicBezTo>
                  <a:cubicBezTo>
                    <a:pt x="753" y="381"/>
                    <a:pt x="752" y="382"/>
                    <a:pt x="751" y="3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2" name="Freeform 27"/>
            <p:cNvSpPr>
              <a:spLocks/>
            </p:cNvSpPr>
            <p:nvPr/>
          </p:nvSpPr>
          <p:spPr bwMode="auto">
            <a:xfrm>
              <a:off x="6903112" y="3838751"/>
              <a:ext cx="2673087" cy="1067742"/>
            </a:xfrm>
            <a:custGeom>
              <a:avLst/>
              <a:gdLst>
                <a:gd name="T0" fmla="*/ 751 w 756"/>
                <a:gd name="T1" fmla="*/ 302 h 302"/>
                <a:gd name="T2" fmla="*/ 750 w 756"/>
                <a:gd name="T3" fmla="*/ 301 h 302"/>
                <a:gd name="T4" fmla="*/ 563 w 756"/>
                <a:gd name="T5" fmla="*/ 248 h 302"/>
                <a:gd name="T6" fmla="*/ 563 w 756"/>
                <a:gd name="T7" fmla="*/ 248 h 302"/>
                <a:gd name="T8" fmla="*/ 376 w 756"/>
                <a:gd name="T9" fmla="*/ 168 h 302"/>
                <a:gd name="T10" fmla="*/ 375 w 756"/>
                <a:gd name="T11" fmla="*/ 167 h 302"/>
                <a:gd name="T12" fmla="*/ 190 w 756"/>
                <a:gd name="T13" fmla="*/ 8 h 302"/>
                <a:gd name="T14" fmla="*/ 4 w 756"/>
                <a:gd name="T15" fmla="*/ 8 h 302"/>
                <a:gd name="T16" fmla="*/ 0 w 756"/>
                <a:gd name="T17" fmla="*/ 4 h 302"/>
                <a:gd name="T18" fmla="*/ 4 w 756"/>
                <a:gd name="T19" fmla="*/ 0 h 302"/>
                <a:gd name="T20" fmla="*/ 191 w 756"/>
                <a:gd name="T21" fmla="*/ 0 h 302"/>
                <a:gd name="T22" fmla="*/ 194 w 756"/>
                <a:gd name="T23" fmla="*/ 1 h 302"/>
                <a:gd name="T24" fmla="*/ 380 w 756"/>
                <a:gd name="T25" fmla="*/ 161 h 302"/>
                <a:gd name="T26" fmla="*/ 566 w 756"/>
                <a:gd name="T27" fmla="*/ 240 h 302"/>
                <a:gd name="T28" fmla="*/ 752 w 756"/>
                <a:gd name="T29" fmla="*/ 294 h 302"/>
                <a:gd name="T30" fmla="*/ 755 w 756"/>
                <a:gd name="T31" fmla="*/ 299 h 302"/>
                <a:gd name="T32" fmla="*/ 751 w 756"/>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6" h="302">
                  <a:moveTo>
                    <a:pt x="751" y="302"/>
                  </a:moveTo>
                  <a:cubicBezTo>
                    <a:pt x="751" y="302"/>
                    <a:pt x="750" y="302"/>
                    <a:pt x="750" y="301"/>
                  </a:cubicBezTo>
                  <a:cubicBezTo>
                    <a:pt x="563" y="248"/>
                    <a:pt x="563" y="248"/>
                    <a:pt x="563" y="248"/>
                  </a:cubicBezTo>
                  <a:cubicBezTo>
                    <a:pt x="563" y="248"/>
                    <a:pt x="563" y="248"/>
                    <a:pt x="563" y="248"/>
                  </a:cubicBezTo>
                  <a:cubicBezTo>
                    <a:pt x="376" y="168"/>
                    <a:pt x="376" y="168"/>
                    <a:pt x="376" y="168"/>
                  </a:cubicBezTo>
                  <a:cubicBezTo>
                    <a:pt x="376" y="168"/>
                    <a:pt x="375" y="168"/>
                    <a:pt x="375" y="167"/>
                  </a:cubicBezTo>
                  <a:cubicBezTo>
                    <a:pt x="190" y="8"/>
                    <a:pt x="190" y="8"/>
                    <a:pt x="190" y="8"/>
                  </a:cubicBezTo>
                  <a:cubicBezTo>
                    <a:pt x="4" y="8"/>
                    <a:pt x="4" y="8"/>
                    <a:pt x="4" y="8"/>
                  </a:cubicBezTo>
                  <a:cubicBezTo>
                    <a:pt x="2" y="8"/>
                    <a:pt x="0" y="6"/>
                    <a:pt x="0" y="4"/>
                  </a:cubicBezTo>
                  <a:cubicBezTo>
                    <a:pt x="0" y="2"/>
                    <a:pt x="2" y="0"/>
                    <a:pt x="4" y="0"/>
                  </a:cubicBezTo>
                  <a:cubicBezTo>
                    <a:pt x="191" y="0"/>
                    <a:pt x="191" y="0"/>
                    <a:pt x="191" y="0"/>
                  </a:cubicBezTo>
                  <a:cubicBezTo>
                    <a:pt x="192" y="0"/>
                    <a:pt x="193" y="1"/>
                    <a:pt x="194" y="1"/>
                  </a:cubicBezTo>
                  <a:cubicBezTo>
                    <a:pt x="380" y="161"/>
                    <a:pt x="380" y="161"/>
                    <a:pt x="380" y="161"/>
                  </a:cubicBezTo>
                  <a:cubicBezTo>
                    <a:pt x="566" y="240"/>
                    <a:pt x="566" y="240"/>
                    <a:pt x="566" y="240"/>
                  </a:cubicBezTo>
                  <a:cubicBezTo>
                    <a:pt x="752" y="294"/>
                    <a:pt x="752" y="294"/>
                    <a:pt x="752" y="294"/>
                  </a:cubicBezTo>
                  <a:cubicBezTo>
                    <a:pt x="754" y="294"/>
                    <a:pt x="756" y="297"/>
                    <a:pt x="755" y="299"/>
                  </a:cubicBezTo>
                  <a:cubicBezTo>
                    <a:pt x="754" y="300"/>
                    <a:pt x="753" y="302"/>
                    <a:pt x="751"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3" name="Freeform 28"/>
            <p:cNvSpPr>
              <a:spLocks/>
            </p:cNvSpPr>
            <p:nvPr/>
          </p:nvSpPr>
          <p:spPr bwMode="auto">
            <a:xfrm>
              <a:off x="7373514" y="3365362"/>
              <a:ext cx="2673087" cy="1258890"/>
            </a:xfrm>
            <a:custGeom>
              <a:avLst/>
              <a:gdLst>
                <a:gd name="T0" fmla="*/ 751 w 756"/>
                <a:gd name="T1" fmla="*/ 356 h 356"/>
                <a:gd name="T2" fmla="*/ 750 w 756"/>
                <a:gd name="T3" fmla="*/ 355 h 356"/>
                <a:gd name="T4" fmla="*/ 377 w 756"/>
                <a:gd name="T5" fmla="*/ 195 h 356"/>
                <a:gd name="T6" fmla="*/ 376 w 756"/>
                <a:gd name="T7" fmla="*/ 195 h 356"/>
                <a:gd name="T8" fmla="*/ 190 w 756"/>
                <a:gd name="T9" fmla="*/ 62 h 356"/>
                <a:gd name="T10" fmla="*/ 4 w 756"/>
                <a:gd name="T11" fmla="*/ 9 h 356"/>
                <a:gd name="T12" fmla="*/ 1 w 756"/>
                <a:gd name="T13" fmla="*/ 4 h 356"/>
                <a:gd name="T14" fmla="*/ 6 w 756"/>
                <a:gd name="T15" fmla="*/ 1 h 356"/>
                <a:gd name="T16" fmla="*/ 193 w 756"/>
                <a:gd name="T17" fmla="*/ 54 h 356"/>
                <a:gd name="T18" fmla="*/ 194 w 756"/>
                <a:gd name="T19" fmla="*/ 55 h 356"/>
                <a:gd name="T20" fmla="*/ 380 w 756"/>
                <a:gd name="T21" fmla="*/ 188 h 356"/>
                <a:gd name="T22" fmla="*/ 753 w 756"/>
                <a:gd name="T23" fmla="*/ 348 h 356"/>
                <a:gd name="T24" fmla="*/ 755 w 756"/>
                <a:gd name="T25" fmla="*/ 353 h 356"/>
                <a:gd name="T26" fmla="*/ 751 w 756"/>
                <a:gd name="T27"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6" h="356">
                  <a:moveTo>
                    <a:pt x="751" y="356"/>
                  </a:moveTo>
                  <a:cubicBezTo>
                    <a:pt x="751" y="356"/>
                    <a:pt x="750" y="355"/>
                    <a:pt x="750" y="355"/>
                  </a:cubicBezTo>
                  <a:cubicBezTo>
                    <a:pt x="377" y="195"/>
                    <a:pt x="377" y="195"/>
                    <a:pt x="377" y="195"/>
                  </a:cubicBezTo>
                  <a:cubicBezTo>
                    <a:pt x="376" y="195"/>
                    <a:pt x="376" y="195"/>
                    <a:pt x="376" y="195"/>
                  </a:cubicBezTo>
                  <a:cubicBezTo>
                    <a:pt x="190" y="62"/>
                    <a:pt x="190" y="62"/>
                    <a:pt x="190" y="62"/>
                  </a:cubicBezTo>
                  <a:cubicBezTo>
                    <a:pt x="4" y="9"/>
                    <a:pt x="4" y="9"/>
                    <a:pt x="4" y="9"/>
                  </a:cubicBezTo>
                  <a:cubicBezTo>
                    <a:pt x="2" y="8"/>
                    <a:pt x="0" y="6"/>
                    <a:pt x="1" y="4"/>
                  </a:cubicBezTo>
                  <a:cubicBezTo>
                    <a:pt x="2" y="2"/>
                    <a:pt x="4" y="0"/>
                    <a:pt x="6" y="1"/>
                  </a:cubicBezTo>
                  <a:cubicBezTo>
                    <a:pt x="193" y="54"/>
                    <a:pt x="193" y="54"/>
                    <a:pt x="193" y="54"/>
                  </a:cubicBezTo>
                  <a:cubicBezTo>
                    <a:pt x="193" y="55"/>
                    <a:pt x="193" y="55"/>
                    <a:pt x="194" y="55"/>
                  </a:cubicBezTo>
                  <a:cubicBezTo>
                    <a:pt x="380" y="188"/>
                    <a:pt x="380" y="188"/>
                    <a:pt x="380" y="188"/>
                  </a:cubicBezTo>
                  <a:cubicBezTo>
                    <a:pt x="753" y="348"/>
                    <a:pt x="753" y="348"/>
                    <a:pt x="753" y="348"/>
                  </a:cubicBezTo>
                  <a:cubicBezTo>
                    <a:pt x="755" y="349"/>
                    <a:pt x="756" y="351"/>
                    <a:pt x="755" y="353"/>
                  </a:cubicBezTo>
                  <a:cubicBezTo>
                    <a:pt x="754" y="355"/>
                    <a:pt x="753" y="356"/>
                    <a:pt x="751" y="3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4" name="Freeform 29"/>
            <p:cNvSpPr>
              <a:spLocks/>
            </p:cNvSpPr>
            <p:nvPr/>
          </p:nvSpPr>
          <p:spPr bwMode="auto">
            <a:xfrm>
              <a:off x="7846906" y="2706795"/>
              <a:ext cx="2668607" cy="1160329"/>
            </a:xfrm>
            <a:custGeom>
              <a:avLst/>
              <a:gdLst>
                <a:gd name="T0" fmla="*/ 751 w 755"/>
                <a:gd name="T1" fmla="*/ 328 h 328"/>
                <a:gd name="T2" fmla="*/ 750 w 755"/>
                <a:gd name="T3" fmla="*/ 328 h 328"/>
                <a:gd name="T4" fmla="*/ 564 w 755"/>
                <a:gd name="T5" fmla="*/ 302 h 328"/>
                <a:gd name="T6" fmla="*/ 563 w 755"/>
                <a:gd name="T7" fmla="*/ 301 h 328"/>
                <a:gd name="T8" fmla="*/ 376 w 755"/>
                <a:gd name="T9" fmla="*/ 221 h 328"/>
                <a:gd name="T10" fmla="*/ 375 w 755"/>
                <a:gd name="T11" fmla="*/ 221 h 328"/>
                <a:gd name="T12" fmla="*/ 189 w 755"/>
                <a:gd name="T13" fmla="*/ 61 h 328"/>
                <a:gd name="T14" fmla="*/ 3 w 755"/>
                <a:gd name="T15" fmla="*/ 8 h 328"/>
                <a:gd name="T16" fmla="*/ 0 w 755"/>
                <a:gd name="T17" fmla="*/ 3 h 328"/>
                <a:gd name="T18" fmla="*/ 5 w 755"/>
                <a:gd name="T19" fmla="*/ 0 h 328"/>
                <a:gd name="T20" fmla="*/ 192 w 755"/>
                <a:gd name="T21" fmla="*/ 54 h 328"/>
                <a:gd name="T22" fmla="*/ 193 w 755"/>
                <a:gd name="T23" fmla="*/ 55 h 328"/>
                <a:gd name="T24" fmla="*/ 380 w 755"/>
                <a:gd name="T25" fmla="*/ 214 h 328"/>
                <a:gd name="T26" fmla="*/ 565 w 755"/>
                <a:gd name="T27" fmla="*/ 294 h 328"/>
                <a:gd name="T28" fmla="*/ 751 w 755"/>
                <a:gd name="T29" fmla="*/ 320 h 328"/>
                <a:gd name="T30" fmla="*/ 755 w 755"/>
                <a:gd name="T31" fmla="*/ 325 h 328"/>
                <a:gd name="T32" fmla="*/ 751 w 755"/>
                <a:gd name="T33"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5" h="328">
                  <a:moveTo>
                    <a:pt x="751" y="328"/>
                  </a:moveTo>
                  <a:cubicBezTo>
                    <a:pt x="751" y="328"/>
                    <a:pt x="750" y="328"/>
                    <a:pt x="750" y="328"/>
                  </a:cubicBezTo>
                  <a:cubicBezTo>
                    <a:pt x="564" y="302"/>
                    <a:pt x="564" y="302"/>
                    <a:pt x="564" y="302"/>
                  </a:cubicBezTo>
                  <a:cubicBezTo>
                    <a:pt x="563" y="302"/>
                    <a:pt x="563" y="301"/>
                    <a:pt x="563" y="301"/>
                  </a:cubicBezTo>
                  <a:cubicBezTo>
                    <a:pt x="376" y="221"/>
                    <a:pt x="376" y="221"/>
                    <a:pt x="376" y="221"/>
                  </a:cubicBezTo>
                  <a:cubicBezTo>
                    <a:pt x="375" y="221"/>
                    <a:pt x="375" y="221"/>
                    <a:pt x="375" y="221"/>
                  </a:cubicBezTo>
                  <a:cubicBezTo>
                    <a:pt x="189" y="61"/>
                    <a:pt x="189" y="61"/>
                    <a:pt x="189" y="61"/>
                  </a:cubicBezTo>
                  <a:cubicBezTo>
                    <a:pt x="3" y="8"/>
                    <a:pt x="3" y="8"/>
                    <a:pt x="3" y="8"/>
                  </a:cubicBezTo>
                  <a:cubicBezTo>
                    <a:pt x="1" y="8"/>
                    <a:pt x="0" y="5"/>
                    <a:pt x="0" y="3"/>
                  </a:cubicBezTo>
                  <a:cubicBezTo>
                    <a:pt x="1" y="1"/>
                    <a:pt x="3" y="0"/>
                    <a:pt x="5" y="0"/>
                  </a:cubicBezTo>
                  <a:cubicBezTo>
                    <a:pt x="192" y="54"/>
                    <a:pt x="192" y="54"/>
                    <a:pt x="192" y="54"/>
                  </a:cubicBezTo>
                  <a:cubicBezTo>
                    <a:pt x="192" y="54"/>
                    <a:pt x="193" y="54"/>
                    <a:pt x="193" y="55"/>
                  </a:cubicBezTo>
                  <a:cubicBezTo>
                    <a:pt x="380" y="214"/>
                    <a:pt x="380" y="214"/>
                    <a:pt x="380" y="214"/>
                  </a:cubicBezTo>
                  <a:cubicBezTo>
                    <a:pt x="565" y="294"/>
                    <a:pt x="565" y="294"/>
                    <a:pt x="565" y="294"/>
                  </a:cubicBezTo>
                  <a:cubicBezTo>
                    <a:pt x="751" y="320"/>
                    <a:pt x="751" y="320"/>
                    <a:pt x="751" y="320"/>
                  </a:cubicBezTo>
                  <a:cubicBezTo>
                    <a:pt x="753" y="321"/>
                    <a:pt x="755" y="323"/>
                    <a:pt x="755" y="325"/>
                  </a:cubicBezTo>
                  <a:cubicBezTo>
                    <a:pt x="754" y="327"/>
                    <a:pt x="753" y="328"/>
                    <a:pt x="751"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5" name="Freeform 30"/>
            <p:cNvSpPr>
              <a:spLocks/>
            </p:cNvSpPr>
            <p:nvPr/>
          </p:nvSpPr>
          <p:spPr bwMode="auto">
            <a:xfrm>
              <a:off x="8317309" y="2328979"/>
              <a:ext cx="2668607" cy="1349984"/>
            </a:xfrm>
            <a:custGeom>
              <a:avLst/>
              <a:gdLst>
                <a:gd name="T0" fmla="*/ 751 w 755"/>
                <a:gd name="T1" fmla="*/ 382 h 382"/>
                <a:gd name="T2" fmla="*/ 751 w 755"/>
                <a:gd name="T3" fmla="*/ 382 h 382"/>
                <a:gd name="T4" fmla="*/ 564 w 755"/>
                <a:gd name="T5" fmla="*/ 355 h 382"/>
                <a:gd name="T6" fmla="*/ 562 w 755"/>
                <a:gd name="T7" fmla="*/ 354 h 382"/>
                <a:gd name="T8" fmla="*/ 375 w 755"/>
                <a:gd name="T9" fmla="*/ 168 h 382"/>
                <a:gd name="T10" fmla="*/ 3 w 755"/>
                <a:gd name="T11" fmla="*/ 8 h 382"/>
                <a:gd name="T12" fmla="*/ 1 w 755"/>
                <a:gd name="T13" fmla="*/ 3 h 382"/>
                <a:gd name="T14" fmla="*/ 6 w 755"/>
                <a:gd name="T15" fmla="*/ 1 h 382"/>
                <a:gd name="T16" fmla="*/ 379 w 755"/>
                <a:gd name="T17" fmla="*/ 161 h 382"/>
                <a:gd name="T18" fmla="*/ 381 w 755"/>
                <a:gd name="T19" fmla="*/ 162 h 382"/>
                <a:gd name="T20" fmla="*/ 566 w 755"/>
                <a:gd name="T21" fmla="*/ 347 h 382"/>
                <a:gd name="T22" fmla="*/ 752 w 755"/>
                <a:gd name="T23" fmla="*/ 374 h 382"/>
                <a:gd name="T24" fmla="*/ 755 w 755"/>
                <a:gd name="T25" fmla="*/ 378 h 382"/>
                <a:gd name="T26" fmla="*/ 751 w 755"/>
                <a:gd name="T27"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5" h="382">
                  <a:moveTo>
                    <a:pt x="751" y="382"/>
                  </a:moveTo>
                  <a:cubicBezTo>
                    <a:pt x="751" y="382"/>
                    <a:pt x="751" y="382"/>
                    <a:pt x="751" y="382"/>
                  </a:cubicBezTo>
                  <a:cubicBezTo>
                    <a:pt x="564" y="355"/>
                    <a:pt x="564" y="355"/>
                    <a:pt x="564" y="355"/>
                  </a:cubicBezTo>
                  <a:cubicBezTo>
                    <a:pt x="563" y="355"/>
                    <a:pt x="562" y="355"/>
                    <a:pt x="562" y="354"/>
                  </a:cubicBezTo>
                  <a:cubicBezTo>
                    <a:pt x="375" y="168"/>
                    <a:pt x="375" y="168"/>
                    <a:pt x="375" y="168"/>
                  </a:cubicBezTo>
                  <a:cubicBezTo>
                    <a:pt x="3" y="8"/>
                    <a:pt x="3" y="8"/>
                    <a:pt x="3" y="8"/>
                  </a:cubicBezTo>
                  <a:cubicBezTo>
                    <a:pt x="1" y="7"/>
                    <a:pt x="0" y="5"/>
                    <a:pt x="1" y="3"/>
                  </a:cubicBezTo>
                  <a:cubicBezTo>
                    <a:pt x="2" y="1"/>
                    <a:pt x="4" y="0"/>
                    <a:pt x="6" y="1"/>
                  </a:cubicBezTo>
                  <a:cubicBezTo>
                    <a:pt x="379" y="161"/>
                    <a:pt x="379" y="161"/>
                    <a:pt x="379" y="161"/>
                  </a:cubicBezTo>
                  <a:cubicBezTo>
                    <a:pt x="380" y="161"/>
                    <a:pt x="380" y="161"/>
                    <a:pt x="381" y="162"/>
                  </a:cubicBezTo>
                  <a:cubicBezTo>
                    <a:pt x="566" y="347"/>
                    <a:pt x="566" y="347"/>
                    <a:pt x="566" y="347"/>
                  </a:cubicBezTo>
                  <a:cubicBezTo>
                    <a:pt x="752" y="374"/>
                    <a:pt x="752" y="374"/>
                    <a:pt x="752" y="374"/>
                  </a:cubicBezTo>
                  <a:cubicBezTo>
                    <a:pt x="754" y="374"/>
                    <a:pt x="755" y="376"/>
                    <a:pt x="755" y="378"/>
                  </a:cubicBezTo>
                  <a:cubicBezTo>
                    <a:pt x="755" y="380"/>
                    <a:pt x="753" y="382"/>
                    <a:pt x="751" y="3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6" name="Freeform 31"/>
            <p:cNvSpPr>
              <a:spLocks/>
            </p:cNvSpPr>
            <p:nvPr/>
          </p:nvSpPr>
          <p:spPr bwMode="auto">
            <a:xfrm>
              <a:off x="6434202" y="2328979"/>
              <a:ext cx="1914467" cy="2104123"/>
            </a:xfrm>
            <a:custGeom>
              <a:avLst/>
              <a:gdLst>
                <a:gd name="T0" fmla="*/ 4 w 542"/>
                <a:gd name="T1" fmla="*/ 595 h 595"/>
                <a:gd name="T2" fmla="*/ 2 w 542"/>
                <a:gd name="T3" fmla="*/ 594 h 595"/>
                <a:gd name="T4" fmla="*/ 1 w 542"/>
                <a:gd name="T5" fmla="*/ 589 h 595"/>
                <a:gd name="T6" fmla="*/ 134 w 542"/>
                <a:gd name="T7" fmla="*/ 429 h 595"/>
                <a:gd name="T8" fmla="*/ 135 w 542"/>
                <a:gd name="T9" fmla="*/ 428 h 595"/>
                <a:gd name="T10" fmla="*/ 268 w 542"/>
                <a:gd name="T11" fmla="*/ 295 h 595"/>
                <a:gd name="T12" fmla="*/ 401 w 542"/>
                <a:gd name="T13" fmla="*/ 109 h 595"/>
                <a:gd name="T14" fmla="*/ 402 w 542"/>
                <a:gd name="T15" fmla="*/ 108 h 595"/>
                <a:gd name="T16" fmla="*/ 535 w 542"/>
                <a:gd name="T17" fmla="*/ 1 h 595"/>
                <a:gd name="T18" fmla="*/ 541 w 542"/>
                <a:gd name="T19" fmla="*/ 2 h 595"/>
                <a:gd name="T20" fmla="*/ 540 w 542"/>
                <a:gd name="T21" fmla="*/ 8 h 595"/>
                <a:gd name="T22" fmla="*/ 407 w 542"/>
                <a:gd name="T23" fmla="*/ 114 h 595"/>
                <a:gd name="T24" fmla="*/ 274 w 542"/>
                <a:gd name="T25" fmla="*/ 300 h 595"/>
                <a:gd name="T26" fmla="*/ 274 w 542"/>
                <a:gd name="T27" fmla="*/ 301 h 595"/>
                <a:gd name="T28" fmla="*/ 140 w 542"/>
                <a:gd name="T29" fmla="*/ 434 h 595"/>
                <a:gd name="T30" fmla="*/ 7 w 542"/>
                <a:gd name="T31" fmla="*/ 594 h 595"/>
                <a:gd name="T32" fmla="*/ 4 w 542"/>
                <a:gd name="T33" fmla="*/ 59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595">
                  <a:moveTo>
                    <a:pt x="4" y="595"/>
                  </a:moveTo>
                  <a:cubicBezTo>
                    <a:pt x="3" y="595"/>
                    <a:pt x="2" y="595"/>
                    <a:pt x="2" y="594"/>
                  </a:cubicBezTo>
                  <a:cubicBezTo>
                    <a:pt x="0" y="593"/>
                    <a:pt x="0" y="590"/>
                    <a:pt x="1" y="589"/>
                  </a:cubicBezTo>
                  <a:cubicBezTo>
                    <a:pt x="134" y="429"/>
                    <a:pt x="134" y="429"/>
                    <a:pt x="134" y="429"/>
                  </a:cubicBezTo>
                  <a:cubicBezTo>
                    <a:pt x="134" y="429"/>
                    <a:pt x="134" y="429"/>
                    <a:pt x="135" y="428"/>
                  </a:cubicBezTo>
                  <a:cubicBezTo>
                    <a:pt x="268" y="295"/>
                    <a:pt x="268" y="295"/>
                    <a:pt x="268" y="295"/>
                  </a:cubicBezTo>
                  <a:cubicBezTo>
                    <a:pt x="401" y="109"/>
                    <a:pt x="401" y="109"/>
                    <a:pt x="401" y="109"/>
                  </a:cubicBezTo>
                  <a:cubicBezTo>
                    <a:pt x="401" y="109"/>
                    <a:pt x="401" y="108"/>
                    <a:pt x="402" y="108"/>
                  </a:cubicBezTo>
                  <a:cubicBezTo>
                    <a:pt x="535" y="1"/>
                    <a:pt x="535" y="1"/>
                    <a:pt x="535" y="1"/>
                  </a:cubicBezTo>
                  <a:cubicBezTo>
                    <a:pt x="537" y="0"/>
                    <a:pt x="539" y="0"/>
                    <a:pt x="541" y="2"/>
                  </a:cubicBezTo>
                  <a:cubicBezTo>
                    <a:pt x="542" y="4"/>
                    <a:pt x="542" y="6"/>
                    <a:pt x="540" y="8"/>
                  </a:cubicBezTo>
                  <a:cubicBezTo>
                    <a:pt x="407" y="114"/>
                    <a:pt x="407" y="114"/>
                    <a:pt x="407" y="114"/>
                  </a:cubicBezTo>
                  <a:cubicBezTo>
                    <a:pt x="274" y="300"/>
                    <a:pt x="274" y="300"/>
                    <a:pt x="274" y="300"/>
                  </a:cubicBezTo>
                  <a:cubicBezTo>
                    <a:pt x="274" y="300"/>
                    <a:pt x="274" y="301"/>
                    <a:pt x="274" y="301"/>
                  </a:cubicBezTo>
                  <a:cubicBezTo>
                    <a:pt x="140" y="434"/>
                    <a:pt x="140" y="434"/>
                    <a:pt x="140" y="434"/>
                  </a:cubicBezTo>
                  <a:cubicBezTo>
                    <a:pt x="7" y="594"/>
                    <a:pt x="7" y="594"/>
                    <a:pt x="7" y="594"/>
                  </a:cubicBezTo>
                  <a:cubicBezTo>
                    <a:pt x="6" y="595"/>
                    <a:pt x="5" y="595"/>
                    <a:pt x="4" y="5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7" name="Freeform 32"/>
            <p:cNvSpPr>
              <a:spLocks/>
            </p:cNvSpPr>
            <p:nvPr/>
          </p:nvSpPr>
          <p:spPr bwMode="auto">
            <a:xfrm>
              <a:off x="7091272" y="2611221"/>
              <a:ext cx="1918949" cy="2013029"/>
            </a:xfrm>
            <a:custGeom>
              <a:avLst/>
              <a:gdLst>
                <a:gd name="T0" fmla="*/ 5 w 543"/>
                <a:gd name="T1" fmla="*/ 569 h 569"/>
                <a:gd name="T2" fmla="*/ 3 w 543"/>
                <a:gd name="T3" fmla="*/ 568 h 569"/>
                <a:gd name="T4" fmla="*/ 1 w 543"/>
                <a:gd name="T5" fmla="*/ 562 h 569"/>
                <a:gd name="T6" fmla="*/ 135 w 543"/>
                <a:gd name="T7" fmla="*/ 349 h 569"/>
                <a:gd name="T8" fmla="*/ 136 w 543"/>
                <a:gd name="T9" fmla="*/ 348 h 569"/>
                <a:gd name="T10" fmla="*/ 269 w 543"/>
                <a:gd name="T11" fmla="*/ 268 h 569"/>
                <a:gd name="T12" fmla="*/ 401 w 543"/>
                <a:gd name="T13" fmla="*/ 82 h 569"/>
                <a:gd name="T14" fmla="*/ 403 w 543"/>
                <a:gd name="T15" fmla="*/ 81 h 569"/>
                <a:gd name="T16" fmla="*/ 536 w 543"/>
                <a:gd name="T17" fmla="*/ 1 h 569"/>
                <a:gd name="T18" fmla="*/ 542 w 543"/>
                <a:gd name="T19" fmla="*/ 3 h 569"/>
                <a:gd name="T20" fmla="*/ 540 w 543"/>
                <a:gd name="T21" fmla="*/ 8 h 569"/>
                <a:gd name="T22" fmla="*/ 408 w 543"/>
                <a:gd name="T23" fmla="*/ 88 h 569"/>
                <a:gd name="T24" fmla="*/ 275 w 543"/>
                <a:gd name="T25" fmla="*/ 274 h 569"/>
                <a:gd name="T26" fmla="*/ 273 w 543"/>
                <a:gd name="T27" fmla="*/ 275 h 569"/>
                <a:gd name="T28" fmla="*/ 141 w 543"/>
                <a:gd name="T29" fmla="*/ 354 h 569"/>
                <a:gd name="T30" fmla="*/ 8 w 543"/>
                <a:gd name="T31" fmla="*/ 567 h 569"/>
                <a:gd name="T32" fmla="*/ 5 w 543"/>
                <a:gd name="T33" fmla="*/ 56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3" h="569">
                  <a:moveTo>
                    <a:pt x="5" y="569"/>
                  </a:moveTo>
                  <a:cubicBezTo>
                    <a:pt x="4" y="569"/>
                    <a:pt x="3" y="568"/>
                    <a:pt x="3" y="568"/>
                  </a:cubicBezTo>
                  <a:cubicBezTo>
                    <a:pt x="1" y="567"/>
                    <a:pt x="0" y="564"/>
                    <a:pt x="1" y="562"/>
                  </a:cubicBezTo>
                  <a:cubicBezTo>
                    <a:pt x="135" y="349"/>
                    <a:pt x="135" y="349"/>
                    <a:pt x="135" y="349"/>
                  </a:cubicBezTo>
                  <a:cubicBezTo>
                    <a:pt x="135" y="349"/>
                    <a:pt x="135" y="348"/>
                    <a:pt x="136" y="348"/>
                  </a:cubicBezTo>
                  <a:cubicBezTo>
                    <a:pt x="269" y="268"/>
                    <a:pt x="269" y="268"/>
                    <a:pt x="269" y="268"/>
                  </a:cubicBezTo>
                  <a:cubicBezTo>
                    <a:pt x="401" y="82"/>
                    <a:pt x="401" y="82"/>
                    <a:pt x="401" y="82"/>
                  </a:cubicBezTo>
                  <a:cubicBezTo>
                    <a:pt x="402" y="82"/>
                    <a:pt x="402" y="81"/>
                    <a:pt x="403" y="81"/>
                  </a:cubicBezTo>
                  <a:cubicBezTo>
                    <a:pt x="536" y="1"/>
                    <a:pt x="536" y="1"/>
                    <a:pt x="536" y="1"/>
                  </a:cubicBezTo>
                  <a:cubicBezTo>
                    <a:pt x="538" y="0"/>
                    <a:pt x="540" y="1"/>
                    <a:pt x="542" y="3"/>
                  </a:cubicBezTo>
                  <a:cubicBezTo>
                    <a:pt x="543" y="4"/>
                    <a:pt x="542" y="7"/>
                    <a:pt x="540" y="8"/>
                  </a:cubicBezTo>
                  <a:cubicBezTo>
                    <a:pt x="408" y="88"/>
                    <a:pt x="408" y="88"/>
                    <a:pt x="408" y="88"/>
                  </a:cubicBezTo>
                  <a:cubicBezTo>
                    <a:pt x="275" y="274"/>
                    <a:pt x="275" y="274"/>
                    <a:pt x="275" y="274"/>
                  </a:cubicBezTo>
                  <a:cubicBezTo>
                    <a:pt x="274" y="274"/>
                    <a:pt x="274" y="274"/>
                    <a:pt x="273" y="275"/>
                  </a:cubicBezTo>
                  <a:cubicBezTo>
                    <a:pt x="141" y="354"/>
                    <a:pt x="141" y="354"/>
                    <a:pt x="141" y="354"/>
                  </a:cubicBezTo>
                  <a:cubicBezTo>
                    <a:pt x="8" y="567"/>
                    <a:pt x="8" y="567"/>
                    <a:pt x="8" y="567"/>
                  </a:cubicBezTo>
                  <a:cubicBezTo>
                    <a:pt x="7" y="568"/>
                    <a:pt x="6" y="569"/>
                    <a:pt x="5" y="5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48" name="Freeform 33"/>
            <p:cNvSpPr>
              <a:spLocks/>
            </p:cNvSpPr>
            <p:nvPr/>
          </p:nvSpPr>
          <p:spPr bwMode="auto">
            <a:xfrm>
              <a:off x="7751332" y="2894957"/>
              <a:ext cx="1915961" cy="2293777"/>
            </a:xfrm>
            <a:custGeom>
              <a:avLst/>
              <a:gdLst>
                <a:gd name="T0" fmla="*/ 4 w 542"/>
                <a:gd name="T1" fmla="*/ 649 h 649"/>
                <a:gd name="T2" fmla="*/ 2 w 542"/>
                <a:gd name="T3" fmla="*/ 648 h 649"/>
                <a:gd name="T4" fmla="*/ 1 w 542"/>
                <a:gd name="T5" fmla="*/ 642 h 649"/>
                <a:gd name="T6" fmla="*/ 134 w 542"/>
                <a:gd name="T7" fmla="*/ 429 h 649"/>
                <a:gd name="T8" fmla="*/ 135 w 542"/>
                <a:gd name="T9" fmla="*/ 428 h 649"/>
                <a:gd name="T10" fmla="*/ 268 w 542"/>
                <a:gd name="T11" fmla="*/ 322 h 649"/>
                <a:gd name="T12" fmla="*/ 535 w 542"/>
                <a:gd name="T13" fmla="*/ 2 h 649"/>
                <a:gd name="T14" fmla="*/ 540 w 542"/>
                <a:gd name="T15" fmla="*/ 2 h 649"/>
                <a:gd name="T16" fmla="*/ 541 w 542"/>
                <a:gd name="T17" fmla="*/ 7 h 649"/>
                <a:gd name="T18" fmla="*/ 274 w 542"/>
                <a:gd name="T19" fmla="*/ 327 h 649"/>
                <a:gd name="T20" fmla="*/ 274 w 542"/>
                <a:gd name="T21" fmla="*/ 328 h 649"/>
                <a:gd name="T22" fmla="*/ 141 w 542"/>
                <a:gd name="T23" fmla="*/ 434 h 649"/>
                <a:gd name="T24" fmla="*/ 8 w 542"/>
                <a:gd name="T25" fmla="*/ 647 h 649"/>
                <a:gd name="T26" fmla="*/ 4 w 542"/>
                <a:gd name="T27" fmla="*/ 649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2" h="649">
                  <a:moveTo>
                    <a:pt x="4" y="649"/>
                  </a:moveTo>
                  <a:cubicBezTo>
                    <a:pt x="4" y="649"/>
                    <a:pt x="3" y="648"/>
                    <a:pt x="2" y="648"/>
                  </a:cubicBezTo>
                  <a:cubicBezTo>
                    <a:pt x="0" y="647"/>
                    <a:pt x="0" y="644"/>
                    <a:pt x="1" y="642"/>
                  </a:cubicBezTo>
                  <a:cubicBezTo>
                    <a:pt x="134" y="429"/>
                    <a:pt x="134" y="429"/>
                    <a:pt x="134" y="429"/>
                  </a:cubicBezTo>
                  <a:cubicBezTo>
                    <a:pt x="135" y="429"/>
                    <a:pt x="135" y="428"/>
                    <a:pt x="135" y="428"/>
                  </a:cubicBezTo>
                  <a:cubicBezTo>
                    <a:pt x="268" y="322"/>
                    <a:pt x="268" y="322"/>
                    <a:pt x="268" y="322"/>
                  </a:cubicBezTo>
                  <a:cubicBezTo>
                    <a:pt x="535" y="2"/>
                    <a:pt x="535" y="2"/>
                    <a:pt x="535" y="2"/>
                  </a:cubicBezTo>
                  <a:cubicBezTo>
                    <a:pt x="536" y="0"/>
                    <a:pt x="539" y="0"/>
                    <a:pt x="540" y="2"/>
                  </a:cubicBezTo>
                  <a:cubicBezTo>
                    <a:pt x="542" y="3"/>
                    <a:pt x="542" y="5"/>
                    <a:pt x="541" y="7"/>
                  </a:cubicBezTo>
                  <a:cubicBezTo>
                    <a:pt x="274" y="327"/>
                    <a:pt x="274" y="327"/>
                    <a:pt x="274" y="327"/>
                  </a:cubicBezTo>
                  <a:cubicBezTo>
                    <a:pt x="274" y="327"/>
                    <a:pt x="274" y="328"/>
                    <a:pt x="274" y="328"/>
                  </a:cubicBezTo>
                  <a:cubicBezTo>
                    <a:pt x="141" y="434"/>
                    <a:pt x="141" y="434"/>
                    <a:pt x="141" y="434"/>
                  </a:cubicBezTo>
                  <a:cubicBezTo>
                    <a:pt x="8" y="647"/>
                    <a:pt x="8" y="647"/>
                    <a:pt x="8" y="647"/>
                  </a:cubicBezTo>
                  <a:cubicBezTo>
                    <a:pt x="7" y="648"/>
                    <a:pt x="6" y="649"/>
                    <a:pt x="4" y="6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66" name="Freeform 34"/>
            <p:cNvSpPr>
              <a:spLocks/>
            </p:cNvSpPr>
            <p:nvPr/>
          </p:nvSpPr>
          <p:spPr bwMode="auto">
            <a:xfrm>
              <a:off x="8412883" y="3555015"/>
              <a:ext cx="1915961" cy="1726307"/>
            </a:xfrm>
            <a:custGeom>
              <a:avLst/>
              <a:gdLst>
                <a:gd name="T0" fmla="*/ 4 w 542"/>
                <a:gd name="T1" fmla="*/ 488 h 488"/>
                <a:gd name="T2" fmla="*/ 2 w 542"/>
                <a:gd name="T3" fmla="*/ 487 h 488"/>
                <a:gd name="T4" fmla="*/ 1 w 542"/>
                <a:gd name="T5" fmla="*/ 482 h 488"/>
                <a:gd name="T6" fmla="*/ 134 w 542"/>
                <a:gd name="T7" fmla="*/ 322 h 488"/>
                <a:gd name="T8" fmla="*/ 135 w 542"/>
                <a:gd name="T9" fmla="*/ 321 h 488"/>
                <a:gd name="T10" fmla="*/ 268 w 542"/>
                <a:gd name="T11" fmla="*/ 215 h 488"/>
                <a:gd name="T12" fmla="*/ 401 w 542"/>
                <a:gd name="T13" fmla="*/ 55 h 488"/>
                <a:gd name="T14" fmla="*/ 403 w 542"/>
                <a:gd name="T15" fmla="*/ 54 h 488"/>
                <a:gd name="T16" fmla="*/ 536 w 542"/>
                <a:gd name="T17" fmla="*/ 1 h 488"/>
                <a:gd name="T18" fmla="*/ 541 w 542"/>
                <a:gd name="T19" fmla="*/ 3 h 488"/>
                <a:gd name="T20" fmla="*/ 539 w 542"/>
                <a:gd name="T21" fmla="*/ 8 h 488"/>
                <a:gd name="T22" fmla="*/ 407 w 542"/>
                <a:gd name="T23" fmla="*/ 61 h 488"/>
                <a:gd name="T24" fmla="*/ 274 w 542"/>
                <a:gd name="T25" fmla="*/ 220 h 488"/>
                <a:gd name="T26" fmla="*/ 273 w 542"/>
                <a:gd name="T27" fmla="*/ 221 h 488"/>
                <a:gd name="T28" fmla="*/ 140 w 542"/>
                <a:gd name="T29" fmla="*/ 327 h 488"/>
                <a:gd name="T30" fmla="*/ 7 w 542"/>
                <a:gd name="T31" fmla="*/ 487 h 488"/>
                <a:gd name="T32" fmla="*/ 4 w 542"/>
                <a:gd name="T33"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488">
                  <a:moveTo>
                    <a:pt x="4" y="488"/>
                  </a:moveTo>
                  <a:cubicBezTo>
                    <a:pt x="3" y="488"/>
                    <a:pt x="2" y="488"/>
                    <a:pt x="2" y="487"/>
                  </a:cubicBezTo>
                  <a:cubicBezTo>
                    <a:pt x="0" y="486"/>
                    <a:pt x="0" y="483"/>
                    <a:pt x="1" y="482"/>
                  </a:cubicBezTo>
                  <a:cubicBezTo>
                    <a:pt x="134" y="322"/>
                    <a:pt x="134" y="322"/>
                    <a:pt x="134" y="322"/>
                  </a:cubicBezTo>
                  <a:cubicBezTo>
                    <a:pt x="135" y="321"/>
                    <a:pt x="135" y="321"/>
                    <a:pt x="135" y="321"/>
                  </a:cubicBezTo>
                  <a:cubicBezTo>
                    <a:pt x="268" y="215"/>
                    <a:pt x="268" y="215"/>
                    <a:pt x="268" y="215"/>
                  </a:cubicBezTo>
                  <a:cubicBezTo>
                    <a:pt x="401" y="55"/>
                    <a:pt x="401" y="55"/>
                    <a:pt x="401" y="55"/>
                  </a:cubicBezTo>
                  <a:cubicBezTo>
                    <a:pt x="401" y="55"/>
                    <a:pt x="402" y="54"/>
                    <a:pt x="403" y="54"/>
                  </a:cubicBezTo>
                  <a:cubicBezTo>
                    <a:pt x="536" y="1"/>
                    <a:pt x="536" y="1"/>
                    <a:pt x="536" y="1"/>
                  </a:cubicBezTo>
                  <a:cubicBezTo>
                    <a:pt x="538" y="0"/>
                    <a:pt x="540" y="1"/>
                    <a:pt x="541" y="3"/>
                  </a:cubicBezTo>
                  <a:cubicBezTo>
                    <a:pt x="542" y="5"/>
                    <a:pt x="541" y="7"/>
                    <a:pt x="539" y="8"/>
                  </a:cubicBezTo>
                  <a:cubicBezTo>
                    <a:pt x="407" y="61"/>
                    <a:pt x="407" y="61"/>
                    <a:pt x="407" y="61"/>
                  </a:cubicBezTo>
                  <a:cubicBezTo>
                    <a:pt x="274" y="220"/>
                    <a:pt x="274" y="220"/>
                    <a:pt x="274" y="220"/>
                  </a:cubicBezTo>
                  <a:cubicBezTo>
                    <a:pt x="274" y="220"/>
                    <a:pt x="273" y="221"/>
                    <a:pt x="273" y="221"/>
                  </a:cubicBezTo>
                  <a:cubicBezTo>
                    <a:pt x="140" y="327"/>
                    <a:pt x="140" y="327"/>
                    <a:pt x="140" y="327"/>
                  </a:cubicBezTo>
                  <a:cubicBezTo>
                    <a:pt x="7" y="487"/>
                    <a:pt x="7" y="487"/>
                    <a:pt x="7" y="487"/>
                  </a:cubicBezTo>
                  <a:cubicBezTo>
                    <a:pt x="6" y="488"/>
                    <a:pt x="5" y="488"/>
                    <a:pt x="4" y="4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67" name="Freeform 35"/>
            <p:cNvSpPr>
              <a:spLocks/>
            </p:cNvSpPr>
            <p:nvPr/>
          </p:nvSpPr>
          <p:spPr bwMode="auto">
            <a:xfrm>
              <a:off x="9069954" y="3647603"/>
              <a:ext cx="1920441" cy="2107110"/>
            </a:xfrm>
            <a:custGeom>
              <a:avLst/>
              <a:gdLst>
                <a:gd name="T0" fmla="*/ 5 w 543"/>
                <a:gd name="T1" fmla="*/ 596 h 596"/>
                <a:gd name="T2" fmla="*/ 3 w 543"/>
                <a:gd name="T3" fmla="*/ 595 h 596"/>
                <a:gd name="T4" fmla="*/ 1 w 543"/>
                <a:gd name="T5" fmla="*/ 590 h 596"/>
                <a:gd name="T6" fmla="*/ 135 w 543"/>
                <a:gd name="T7" fmla="*/ 350 h 596"/>
                <a:gd name="T8" fmla="*/ 136 w 543"/>
                <a:gd name="T9" fmla="*/ 348 h 596"/>
                <a:gd name="T10" fmla="*/ 269 w 543"/>
                <a:gd name="T11" fmla="*/ 269 h 596"/>
                <a:gd name="T12" fmla="*/ 401 w 543"/>
                <a:gd name="T13" fmla="*/ 56 h 596"/>
                <a:gd name="T14" fmla="*/ 403 w 543"/>
                <a:gd name="T15" fmla="*/ 55 h 596"/>
                <a:gd name="T16" fmla="*/ 537 w 543"/>
                <a:gd name="T17" fmla="*/ 1 h 596"/>
                <a:gd name="T18" fmla="*/ 542 w 543"/>
                <a:gd name="T19" fmla="*/ 3 h 596"/>
                <a:gd name="T20" fmla="*/ 540 w 543"/>
                <a:gd name="T21" fmla="*/ 9 h 596"/>
                <a:gd name="T22" fmla="*/ 407 w 543"/>
                <a:gd name="T23" fmla="*/ 61 h 596"/>
                <a:gd name="T24" fmla="*/ 275 w 543"/>
                <a:gd name="T25" fmla="*/ 274 h 596"/>
                <a:gd name="T26" fmla="*/ 273 w 543"/>
                <a:gd name="T27" fmla="*/ 275 h 596"/>
                <a:gd name="T28" fmla="*/ 141 w 543"/>
                <a:gd name="T29" fmla="*/ 354 h 596"/>
                <a:gd name="T30" fmla="*/ 8 w 543"/>
                <a:gd name="T31" fmla="*/ 594 h 596"/>
                <a:gd name="T32" fmla="*/ 5 w 543"/>
                <a:gd name="T33"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3" h="596">
                  <a:moveTo>
                    <a:pt x="5" y="596"/>
                  </a:moveTo>
                  <a:cubicBezTo>
                    <a:pt x="4" y="596"/>
                    <a:pt x="3" y="595"/>
                    <a:pt x="3" y="595"/>
                  </a:cubicBezTo>
                  <a:cubicBezTo>
                    <a:pt x="1" y="594"/>
                    <a:pt x="0" y="592"/>
                    <a:pt x="1" y="590"/>
                  </a:cubicBezTo>
                  <a:cubicBezTo>
                    <a:pt x="135" y="350"/>
                    <a:pt x="135" y="350"/>
                    <a:pt x="135" y="350"/>
                  </a:cubicBezTo>
                  <a:cubicBezTo>
                    <a:pt x="135" y="349"/>
                    <a:pt x="135" y="349"/>
                    <a:pt x="136" y="348"/>
                  </a:cubicBezTo>
                  <a:cubicBezTo>
                    <a:pt x="269" y="269"/>
                    <a:pt x="269" y="269"/>
                    <a:pt x="269" y="269"/>
                  </a:cubicBezTo>
                  <a:cubicBezTo>
                    <a:pt x="401" y="56"/>
                    <a:pt x="401" y="56"/>
                    <a:pt x="401" y="56"/>
                  </a:cubicBezTo>
                  <a:cubicBezTo>
                    <a:pt x="402" y="55"/>
                    <a:pt x="402" y="55"/>
                    <a:pt x="403" y="55"/>
                  </a:cubicBezTo>
                  <a:cubicBezTo>
                    <a:pt x="537" y="1"/>
                    <a:pt x="537" y="1"/>
                    <a:pt x="537" y="1"/>
                  </a:cubicBezTo>
                  <a:cubicBezTo>
                    <a:pt x="539" y="0"/>
                    <a:pt x="541" y="1"/>
                    <a:pt x="542" y="3"/>
                  </a:cubicBezTo>
                  <a:cubicBezTo>
                    <a:pt x="543" y="5"/>
                    <a:pt x="542" y="8"/>
                    <a:pt x="540" y="9"/>
                  </a:cubicBezTo>
                  <a:cubicBezTo>
                    <a:pt x="407" y="61"/>
                    <a:pt x="407" y="61"/>
                    <a:pt x="407" y="61"/>
                  </a:cubicBezTo>
                  <a:cubicBezTo>
                    <a:pt x="275" y="274"/>
                    <a:pt x="275" y="274"/>
                    <a:pt x="275" y="274"/>
                  </a:cubicBezTo>
                  <a:cubicBezTo>
                    <a:pt x="274" y="274"/>
                    <a:pt x="274" y="275"/>
                    <a:pt x="273" y="275"/>
                  </a:cubicBezTo>
                  <a:cubicBezTo>
                    <a:pt x="141" y="354"/>
                    <a:pt x="141" y="354"/>
                    <a:pt x="141" y="354"/>
                  </a:cubicBezTo>
                  <a:cubicBezTo>
                    <a:pt x="8" y="594"/>
                    <a:pt x="8" y="594"/>
                    <a:pt x="8" y="594"/>
                  </a:cubicBezTo>
                  <a:cubicBezTo>
                    <a:pt x="8" y="595"/>
                    <a:pt x="6" y="596"/>
                    <a:pt x="5" y="5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68" name="Freeform 36"/>
            <p:cNvSpPr>
              <a:spLocks noEditPoints="1"/>
            </p:cNvSpPr>
            <p:nvPr/>
          </p:nvSpPr>
          <p:spPr bwMode="auto">
            <a:xfrm>
              <a:off x="10013749" y="4609316"/>
              <a:ext cx="28374" cy="1279797"/>
            </a:xfrm>
            <a:custGeom>
              <a:avLst/>
              <a:gdLst>
                <a:gd name="T0" fmla="*/ 0 w 19"/>
                <a:gd name="T1" fmla="*/ 857 h 857"/>
                <a:gd name="T2" fmla="*/ 19 w 19"/>
                <a:gd name="T3" fmla="*/ 852 h 857"/>
                <a:gd name="T4" fmla="*/ 19 w 19"/>
                <a:gd name="T5" fmla="*/ 815 h 857"/>
                <a:gd name="T6" fmla="*/ 0 w 19"/>
                <a:gd name="T7" fmla="*/ 796 h 857"/>
                <a:gd name="T8" fmla="*/ 19 w 19"/>
                <a:gd name="T9" fmla="*/ 815 h 857"/>
                <a:gd name="T10" fmla="*/ 0 w 19"/>
                <a:gd name="T11" fmla="*/ 758 h 857"/>
                <a:gd name="T12" fmla="*/ 19 w 19"/>
                <a:gd name="T13" fmla="*/ 739 h 857"/>
                <a:gd name="T14" fmla="*/ 19 w 19"/>
                <a:gd name="T15" fmla="*/ 701 h 857"/>
                <a:gd name="T16" fmla="*/ 0 w 19"/>
                <a:gd name="T17" fmla="*/ 682 h 857"/>
                <a:gd name="T18" fmla="*/ 19 w 19"/>
                <a:gd name="T19" fmla="*/ 701 h 857"/>
                <a:gd name="T20" fmla="*/ 0 w 19"/>
                <a:gd name="T21" fmla="*/ 644 h 857"/>
                <a:gd name="T22" fmla="*/ 19 w 19"/>
                <a:gd name="T23" fmla="*/ 625 h 857"/>
                <a:gd name="T24" fmla="*/ 19 w 19"/>
                <a:gd name="T25" fmla="*/ 587 h 857"/>
                <a:gd name="T26" fmla="*/ 0 w 19"/>
                <a:gd name="T27" fmla="*/ 568 h 857"/>
                <a:gd name="T28" fmla="*/ 19 w 19"/>
                <a:gd name="T29" fmla="*/ 587 h 857"/>
                <a:gd name="T30" fmla="*/ 0 w 19"/>
                <a:gd name="T31" fmla="*/ 530 h 857"/>
                <a:gd name="T32" fmla="*/ 19 w 19"/>
                <a:gd name="T33" fmla="*/ 512 h 857"/>
                <a:gd name="T34" fmla="*/ 19 w 19"/>
                <a:gd name="T35" fmla="*/ 474 h 857"/>
                <a:gd name="T36" fmla="*/ 0 w 19"/>
                <a:gd name="T37" fmla="*/ 455 h 857"/>
                <a:gd name="T38" fmla="*/ 19 w 19"/>
                <a:gd name="T39" fmla="*/ 474 h 857"/>
                <a:gd name="T40" fmla="*/ 0 w 19"/>
                <a:gd name="T41" fmla="*/ 417 h 857"/>
                <a:gd name="T42" fmla="*/ 19 w 19"/>
                <a:gd name="T43" fmla="*/ 398 h 857"/>
                <a:gd name="T44" fmla="*/ 19 w 19"/>
                <a:gd name="T45" fmla="*/ 360 h 857"/>
                <a:gd name="T46" fmla="*/ 0 w 19"/>
                <a:gd name="T47" fmla="*/ 341 h 857"/>
                <a:gd name="T48" fmla="*/ 19 w 19"/>
                <a:gd name="T49" fmla="*/ 360 h 857"/>
                <a:gd name="T50" fmla="*/ 0 w 19"/>
                <a:gd name="T51" fmla="*/ 303 h 857"/>
                <a:gd name="T52" fmla="*/ 19 w 19"/>
                <a:gd name="T53" fmla="*/ 284 h 857"/>
                <a:gd name="T54" fmla="*/ 19 w 19"/>
                <a:gd name="T55" fmla="*/ 246 h 857"/>
                <a:gd name="T56" fmla="*/ 0 w 19"/>
                <a:gd name="T57" fmla="*/ 227 h 857"/>
                <a:gd name="T58" fmla="*/ 19 w 19"/>
                <a:gd name="T59" fmla="*/ 246 h 857"/>
                <a:gd name="T60" fmla="*/ 0 w 19"/>
                <a:gd name="T61" fmla="*/ 189 h 857"/>
                <a:gd name="T62" fmla="*/ 19 w 19"/>
                <a:gd name="T63" fmla="*/ 171 h 857"/>
                <a:gd name="T64" fmla="*/ 19 w 19"/>
                <a:gd name="T65" fmla="*/ 133 h 857"/>
                <a:gd name="T66" fmla="*/ 0 w 19"/>
                <a:gd name="T67" fmla="*/ 114 h 857"/>
                <a:gd name="T68" fmla="*/ 19 w 19"/>
                <a:gd name="T69" fmla="*/ 133 h 857"/>
                <a:gd name="T70" fmla="*/ 0 w 19"/>
                <a:gd name="T71" fmla="*/ 76 h 857"/>
                <a:gd name="T72" fmla="*/ 19 w 19"/>
                <a:gd name="T73" fmla="*/ 57 h 857"/>
                <a:gd name="T74" fmla="*/ 19 w 19"/>
                <a:gd name="T75" fmla="*/ 19 h 857"/>
                <a:gd name="T76" fmla="*/ 0 w 19"/>
                <a:gd name="T77" fmla="*/ 0 h 857"/>
                <a:gd name="T78" fmla="*/ 19 w 19"/>
                <a:gd name="T79" fmla="*/ 19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 h="857">
                  <a:moveTo>
                    <a:pt x="19" y="857"/>
                  </a:moveTo>
                  <a:lnTo>
                    <a:pt x="0" y="857"/>
                  </a:lnTo>
                  <a:lnTo>
                    <a:pt x="0" y="852"/>
                  </a:lnTo>
                  <a:lnTo>
                    <a:pt x="19" y="852"/>
                  </a:lnTo>
                  <a:lnTo>
                    <a:pt x="19" y="857"/>
                  </a:lnTo>
                  <a:close/>
                  <a:moveTo>
                    <a:pt x="19" y="815"/>
                  </a:moveTo>
                  <a:lnTo>
                    <a:pt x="0" y="815"/>
                  </a:lnTo>
                  <a:lnTo>
                    <a:pt x="0" y="796"/>
                  </a:lnTo>
                  <a:lnTo>
                    <a:pt x="19" y="796"/>
                  </a:lnTo>
                  <a:lnTo>
                    <a:pt x="19" y="815"/>
                  </a:lnTo>
                  <a:close/>
                  <a:moveTo>
                    <a:pt x="19" y="758"/>
                  </a:moveTo>
                  <a:lnTo>
                    <a:pt x="0" y="758"/>
                  </a:lnTo>
                  <a:lnTo>
                    <a:pt x="0" y="739"/>
                  </a:lnTo>
                  <a:lnTo>
                    <a:pt x="19" y="739"/>
                  </a:lnTo>
                  <a:lnTo>
                    <a:pt x="19" y="758"/>
                  </a:lnTo>
                  <a:close/>
                  <a:moveTo>
                    <a:pt x="19" y="701"/>
                  </a:moveTo>
                  <a:lnTo>
                    <a:pt x="0" y="701"/>
                  </a:lnTo>
                  <a:lnTo>
                    <a:pt x="0" y="682"/>
                  </a:lnTo>
                  <a:lnTo>
                    <a:pt x="19" y="682"/>
                  </a:lnTo>
                  <a:lnTo>
                    <a:pt x="19" y="701"/>
                  </a:lnTo>
                  <a:close/>
                  <a:moveTo>
                    <a:pt x="19" y="644"/>
                  </a:moveTo>
                  <a:lnTo>
                    <a:pt x="0" y="644"/>
                  </a:lnTo>
                  <a:lnTo>
                    <a:pt x="0" y="625"/>
                  </a:lnTo>
                  <a:lnTo>
                    <a:pt x="19" y="625"/>
                  </a:lnTo>
                  <a:lnTo>
                    <a:pt x="19" y="644"/>
                  </a:lnTo>
                  <a:close/>
                  <a:moveTo>
                    <a:pt x="19" y="587"/>
                  </a:moveTo>
                  <a:lnTo>
                    <a:pt x="0" y="587"/>
                  </a:lnTo>
                  <a:lnTo>
                    <a:pt x="0" y="568"/>
                  </a:lnTo>
                  <a:lnTo>
                    <a:pt x="19" y="568"/>
                  </a:lnTo>
                  <a:lnTo>
                    <a:pt x="19" y="587"/>
                  </a:lnTo>
                  <a:close/>
                  <a:moveTo>
                    <a:pt x="19" y="530"/>
                  </a:moveTo>
                  <a:lnTo>
                    <a:pt x="0" y="530"/>
                  </a:lnTo>
                  <a:lnTo>
                    <a:pt x="0" y="512"/>
                  </a:lnTo>
                  <a:lnTo>
                    <a:pt x="19" y="512"/>
                  </a:lnTo>
                  <a:lnTo>
                    <a:pt x="19" y="530"/>
                  </a:lnTo>
                  <a:close/>
                  <a:moveTo>
                    <a:pt x="19" y="474"/>
                  </a:moveTo>
                  <a:lnTo>
                    <a:pt x="0" y="474"/>
                  </a:lnTo>
                  <a:lnTo>
                    <a:pt x="0" y="455"/>
                  </a:lnTo>
                  <a:lnTo>
                    <a:pt x="19" y="455"/>
                  </a:lnTo>
                  <a:lnTo>
                    <a:pt x="19" y="474"/>
                  </a:lnTo>
                  <a:close/>
                  <a:moveTo>
                    <a:pt x="19" y="417"/>
                  </a:moveTo>
                  <a:lnTo>
                    <a:pt x="0" y="417"/>
                  </a:lnTo>
                  <a:lnTo>
                    <a:pt x="0" y="398"/>
                  </a:lnTo>
                  <a:lnTo>
                    <a:pt x="19" y="398"/>
                  </a:lnTo>
                  <a:lnTo>
                    <a:pt x="19" y="417"/>
                  </a:lnTo>
                  <a:close/>
                  <a:moveTo>
                    <a:pt x="19" y="360"/>
                  </a:moveTo>
                  <a:lnTo>
                    <a:pt x="0" y="360"/>
                  </a:lnTo>
                  <a:lnTo>
                    <a:pt x="0" y="341"/>
                  </a:lnTo>
                  <a:lnTo>
                    <a:pt x="19" y="341"/>
                  </a:lnTo>
                  <a:lnTo>
                    <a:pt x="19" y="360"/>
                  </a:lnTo>
                  <a:close/>
                  <a:moveTo>
                    <a:pt x="19" y="303"/>
                  </a:moveTo>
                  <a:lnTo>
                    <a:pt x="0" y="303"/>
                  </a:lnTo>
                  <a:lnTo>
                    <a:pt x="0" y="284"/>
                  </a:lnTo>
                  <a:lnTo>
                    <a:pt x="19" y="284"/>
                  </a:lnTo>
                  <a:lnTo>
                    <a:pt x="19" y="303"/>
                  </a:lnTo>
                  <a:close/>
                  <a:moveTo>
                    <a:pt x="19" y="246"/>
                  </a:moveTo>
                  <a:lnTo>
                    <a:pt x="0" y="246"/>
                  </a:lnTo>
                  <a:lnTo>
                    <a:pt x="0" y="227"/>
                  </a:lnTo>
                  <a:lnTo>
                    <a:pt x="19" y="227"/>
                  </a:lnTo>
                  <a:lnTo>
                    <a:pt x="19" y="246"/>
                  </a:lnTo>
                  <a:close/>
                  <a:moveTo>
                    <a:pt x="19" y="189"/>
                  </a:moveTo>
                  <a:lnTo>
                    <a:pt x="0" y="189"/>
                  </a:lnTo>
                  <a:lnTo>
                    <a:pt x="0" y="171"/>
                  </a:lnTo>
                  <a:lnTo>
                    <a:pt x="19" y="171"/>
                  </a:lnTo>
                  <a:lnTo>
                    <a:pt x="19" y="189"/>
                  </a:lnTo>
                  <a:close/>
                  <a:moveTo>
                    <a:pt x="19" y="133"/>
                  </a:moveTo>
                  <a:lnTo>
                    <a:pt x="0" y="133"/>
                  </a:lnTo>
                  <a:lnTo>
                    <a:pt x="0" y="114"/>
                  </a:lnTo>
                  <a:lnTo>
                    <a:pt x="19" y="114"/>
                  </a:lnTo>
                  <a:lnTo>
                    <a:pt x="19" y="133"/>
                  </a:lnTo>
                  <a:close/>
                  <a:moveTo>
                    <a:pt x="19" y="76"/>
                  </a:moveTo>
                  <a:lnTo>
                    <a:pt x="0" y="76"/>
                  </a:lnTo>
                  <a:lnTo>
                    <a:pt x="0" y="57"/>
                  </a:lnTo>
                  <a:lnTo>
                    <a:pt x="19" y="57"/>
                  </a:lnTo>
                  <a:lnTo>
                    <a:pt x="19" y="76"/>
                  </a:lnTo>
                  <a:close/>
                  <a:moveTo>
                    <a:pt x="19" y="19"/>
                  </a:moveTo>
                  <a:lnTo>
                    <a:pt x="0" y="19"/>
                  </a:lnTo>
                  <a:lnTo>
                    <a:pt x="0" y="0"/>
                  </a:lnTo>
                  <a:lnTo>
                    <a:pt x="19" y="0"/>
                  </a:lnTo>
                  <a:lnTo>
                    <a:pt x="19"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69" name="Freeform 37"/>
            <p:cNvSpPr>
              <a:spLocks noEditPoints="1"/>
            </p:cNvSpPr>
            <p:nvPr/>
          </p:nvSpPr>
          <p:spPr bwMode="auto">
            <a:xfrm>
              <a:off x="7763278" y="5175295"/>
              <a:ext cx="26880" cy="706353"/>
            </a:xfrm>
            <a:custGeom>
              <a:avLst/>
              <a:gdLst>
                <a:gd name="T0" fmla="*/ 18 w 18"/>
                <a:gd name="T1" fmla="*/ 473 h 473"/>
                <a:gd name="T2" fmla="*/ 0 w 18"/>
                <a:gd name="T3" fmla="*/ 473 h 473"/>
                <a:gd name="T4" fmla="*/ 0 w 18"/>
                <a:gd name="T5" fmla="*/ 455 h 473"/>
                <a:gd name="T6" fmla="*/ 18 w 18"/>
                <a:gd name="T7" fmla="*/ 455 h 473"/>
                <a:gd name="T8" fmla="*/ 18 w 18"/>
                <a:gd name="T9" fmla="*/ 473 h 473"/>
                <a:gd name="T10" fmla="*/ 18 w 18"/>
                <a:gd name="T11" fmla="*/ 417 h 473"/>
                <a:gd name="T12" fmla="*/ 0 w 18"/>
                <a:gd name="T13" fmla="*/ 417 h 473"/>
                <a:gd name="T14" fmla="*/ 0 w 18"/>
                <a:gd name="T15" fmla="*/ 398 h 473"/>
                <a:gd name="T16" fmla="*/ 18 w 18"/>
                <a:gd name="T17" fmla="*/ 398 h 473"/>
                <a:gd name="T18" fmla="*/ 18 w 18"/>
                <a:gd name="T19" fmla="*/ 417 h 473"/>
                <a:gd name="T20" fmla="*/ 18 w 18"/>
                <a:gd name="T21" fmla="*/ 360 h 473"/>
                <a:gd name="T22" fmla="*/ 0 w 18"/>
                <a:gd name="T23" fmla="*/ 360 h 473"/>
                <a:gd name="T24" fmla="*/ 0 w 18"/>
                <a:gd name="T25" fmla="*/ 341 h 473"/>
                <a:gd name="T26" fmla="*/ 18 w 18"/>
                <a:gd name="T27" fmla="*/ 341 h 473"/>
                <a:gd name="T28" fmla="*/ 18 w 18"/>
                <a:gd name="T29" fmla="*/ 360 h 473"/>
                <a:gd name="T30" fmla="*/ 18 w 18"/>
                <a:gd name="T31" fmla="*/ 303 h 473"/>
                <a:gd name="T32" fmla="*/ 0 w 18"/>
                <a:gd name="T33" fmla="*/ 303 h 473"/>
                <a:gd name="T34" fmla="*/ 0 w 18"/>
                <a:gd name="T35" fmla="*/ 284 h 473"/>
                <a:gd name="T36" fmla="*/ 18 w 18"/>
                <a:gd name="T37" fmla="*/ 284 h 473"/>
                <a:gd name="T38" fmla="*/ 18 w 18"/>
                <a:gd name="T39" fmla="*/ 303 h 473"/>
                <a:gd name="T40" fmla="*/ 18 w 18"/>
                <a:gd name="T41" fmla="*/ 246 h 473"/>
                <a:gd name="T42" fmla="*/ 0 w 18"/>
                <a:gd name="T43" fmla="*/ 246 h 473"/>
                <a:gd name="T44" fmla="*/ 0 w 18"/>
                <a:gd name="T45" fmla="*/ 227 h 473"/>
                <a:gd name="T46" fmla="*/ 18 w 18"/>
                <a:gd name="T47" fmla="*/ 227 h 473"/>
                <a:gd name="T48" fmla="*/ 18 w 18"/>
                <a:gd name="T49" fmla="*/ 246 h 473"/>
                <a:gd name="T50" fmla="*/ 18 w 18"/>
                <a:gd name="T51" fmla="*/ 189 h 473"/>
                <a:gd name="T52" fmla="*/ 0 w 18"/>
                <a:gd name="T53" fmla="*/ 189 h 473"/>
                <a:gd name="T54" fmla="*/ 0 w 18"/>
                <a:gd name="T55" fmla="*/ 170 h 473"/>
                <a:gd name="T56" fmla="*/ 18 w 18"/>
                <a:gd name="T57" fmla="*/ 170 h 473"/>
                <a:gd name="T58" fmla="*/ 18 w 18"/>
                <a:gd name="T59" fmla="*/ 189 h 473"/>
                <a:gd name="T60" fmla="*/ 18 w 18"/>
                <a:gd name="T61" fmla="*/ 133 h 473"/>
                <a:gd name="T62" fmla="*/ 0 w 18"/>
                <a:gd name="T63" fmla="*/ 133 h 473"/>
                <a:gd name="T64" fmla="*/ 0 w 18"/>
                <a:gd name="T65" fmla="*/ 114 h 473"/>
                <a:gd name="T66" fmla="*/ 18 w 18"/>
                <a:gd name="T67" fmla="*/ 114 h 473"/>
                <a:gd name="T68" fmla="*/ 18 w 18"/>
                <a:gd name="T69" fmla="*/ 133 h 473"/>
                <a:gd name="T70" fmla="*/ 18 w 18"/>
                <a:gd name="T71" fmla="*/ 76 h 473"/>
                <a:gd name="T72" fmla="*/ 0 w 18"/>
                <a:gd name="T73" fmla="*/ 76 h 473"/>
                <a:gd name="T74" fmla="*/ 0 w 18"/>
                <a:gd name="T75" fmla="*/ 57 h 473"/>
                <a:gd name="T76" fmla="*/ 18 w 18"/>
                <a:gd name="T77" fmla="*/ 57 h 473"/>
                <a:gd name="T78" fmla="*/ 18 w 18"/>
                <a:gd name="T79" fmla="*/ 76 h 473"/>
                <a:gd name="T80" fmla="*/ 18 w 18"/>
                <a:gd name="T81" fmla="*/ 19 h 473"/>
                <a:gd name="T82" fmla="*/ 0 w 18"/>
                <a:gd name="T83" fmla="*/ 19 h 473"/>
                <a:gd name="T84" fmla="*/ 0 w 18"/>
                <a:gd name="T85" fmla="*/ 0 h 473"/>
                <a:gd name="T86" fmla="*/ 18 w 18"/>
                <a:gd name="T87" fmla="*/ 0 h 473"/>
                <a:gd name="T88" fmla="*/ 18 w 18"/>
                <a:gd name="T89" fmla="*/ 1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 h="473">
                  <a:moveTo>
                    <a:pt x="18" y="473"/>
                  </a:moveTo>
                  <a:lnTo>
                    <a:pt x="0" y="473"/>
                  </a:lnTo>
                  <a:lnTo>
                    <a:pt x="0" y="455"/>
                  </a:lnTo>
                  <a:lnTo>
                    <a:pt x="18" y="455"/>
                  </a:lnTo>
                  <a:lnTo>
                    <a:pt x="18" y="473"/>
                  </a:lnTo>
                  <a:close/>
                  <a:moveTo>
                    <a:pt x="18" y="417"/>
                  </a:moveTo>
                  <a:lnTo>
                    <a:pt x="0" y="417"/>
                  </a:lnTo>
                  <a:lnTo>
                    <a:pt x="0" y="398"/>
                  </a:lnTo>
                  <a:lnTo>
                    <a:pt x="18" y="398"/>
                  </a:lnTo>
                  <a:lnTo>
                    <a:pt x="18" y="417"/>
                  </a:lnTo>
                  <a:close/>
                  <a:moveTo>
                    <a:pt x="18" y="360"/>
                  </a:moveTo>
                  <a:lnTo>
                    <a:pt x="0" y="360"/>
                  </a:lnTo>
                  <a:lnTo>
                    <a:pt x="0" y="341"/>
                  </a:lnTo>
                  <a:lnTo>
                    <a:pt x="18" y="341"/>
                  </a:lnTo>
                  <a:lnTo>
                    <a:pt x="18" y="360"/>
                  </a:lnTo>
                  <a:close/>
                  <a:moveTo>
                    <a:pt x="18" y="303"/>
                  </a:moveTo>
                  <a:lnTo>
                    <a:pt x="0" y="303"/>
                  </a:lnTo>
                  <a:lnTo>
                    <a:pt x="0" y="284"/>
                  </a:lnTo>
                  <a:lnTo>
                    <a:pt x="18" y="284"/>
                  </a:lnTo>
                  <a:lnTo>
                    <a:pt x="18" y="303"/>
                  </a:lnTo>
                  <a:close/>
                  <a:moveTo>
                    <a:pt x="18" y="246"/>
                  </a:moveTo>
                  <a:lnTo>
                    <a:pt x="0" y="246"/>
                  </a:lnTo>
                  <a:lnTo>
                    <a:pt x="0" y="227"/>
                  </a:lnTo>
                  <a:lnTo>
                    <a:pt x="18" y="227"/>
                  </a:lnTo>
                  <a:lnTo>
                    <a:pt x="18" y="246"/>
                  </a:lnTo>
                  <a:close/>
                  <a:moveTo>
                    <a:pt x="18" y="189"/>
                  </a:moveTo>
                  <a:lnTo>
                    <a:pt x="0" y="189"/>
                  </a:lnTo>
                  <a:lnTo>
                    <a:pt x="0" y="170"/>
                  </a:lnTo>
                  <a:lnTo>
                    <a:pt x="18" y="170"/>
                  </a:lnTo>
                  <a:lnTo>
                    <a:pt x="18" y="189"/>
                  </a:lnTo>
                  <a:close/>
                  <a:moveTo>
                    <a:pt x="18" y="133"/>
                  </a:moveTo>
                  <a:lnTo>
                    <a:pt x="0" y="133"/>
                  </a:lnTo>
                  <a:lnTo>
                    <a:pt x="0" y="114"/>
                  </a:lnTo>
                  <a:lnTo>
                    <a:pt x="18" y="114"/>
                  </a:lnTo>
                  <a:lnTo>
                    <a:pt x="18" y="133"/>
                  </a:lnTo>
                  <a:close/>
                  <a:moveTo>
                    <a:pt x="18" y="76"/>
                  </a:moveTo>
                  <a:lnTo>
                    <a:pt x="0" y="76"/>
                  </a:lnTo>
                  <a:lnTo>
                    <a:pt x="0" y="57"/>
                  </a:lnTo>
                  <a:lnTo>
                    <a:pt x="18" y="57"/>
                  </a:lnTo>
                  <a:lnTo>
                    <a:pt x="18" y="76"/>
                  </a:lnTo>
                  <a:close/>
                  <a:moveTo>
                    <a:pt x="18" y="19"/>
                  </a:moveTo>
                  <a:lnTo>
                    <a:pt x="0" y="19"/>
                  </a:lnTo>
                  <a:lnTo>
                    <a:pt x="0" y="0"/>
                  </a:lnTo>
                  <a:lnTo>
                    <a:pt x="18" y="0"/>
                  </a:lnTo>
                  <a:lnTo>
                    <a:pt x="18"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70" name="Freeform 38"/>
            <p:cNvSpPr>
              <a:spLocks noEditPoints="1"/>
            </p:cNvSpPr>
            <p:nvPr/>
          </p:nvSpPr>
          <p:spPr bwMode="auto">
            <a:xfrm>
              <a:off x="7380982" y="2264765"/>
              <a:ext cx="28374" cy="1128969"/>
            </a:xfrm>
            <a:custGeom>
              <a:avLst/>
              <a:gdLst>
                <a:gd name="T0" fmla="*/ 0 w 19"/>
                <a:gd name="T1" fmla="*/ 756 h 756"/>
                <a:gd name="T2" fmla="*/ 19 w 19"/>
                <a:gd name="T3" fmla="*/ 739 h 756"/>
                <a:gd name="T4" fmla="*/ 19 w 19"/>
                <a:gd name="T5" fmla="*/ 701 h 756"/>
                <a:gd name="T6" fmla="*/ 0 w 19"/>
                <a:gd name="T7" fmla="*/ 682 h 756"/>
                <a:gd name="T8" fmla="*/ 19 w 19"/>
                <a:gd name="T9" fmla="*/ 701 h 756"/>
                <a:gd name="T10" fmla="*/ 0 w 19"/>
                <a:gd name="T11" fmla="*/ 644 h 756"/>
                <a:gd name="T12" fmla="*/ 19 w 19"/>
                <a:gd name="T13" fmla="*/ 625 h 756"/>
                <a:gd name="T14" fmla="*/ 19 w 19"/>
                <a:gd name="T15" fmla="*/ 587 h 756"/>
                <a:gd name="T16" fmla="*/ 0 w 19"/>
                <a:gd name="T17" fmla="*/ 568 h 756"/>
                <a:gd name="T18" fmla="*/ 19 w 19"/>
                <a:gd name="T19" fmla="*/ 587 h 756"/>
                <a:gd name="T20" fmla="*/ 0 w 19"/>
                <a:gd name="T21" fmla="*/ 531 h 756"/>
                <a:gd name="T22" fmla="*/ 19 w 19"/>
                <a:gd name="T23" fmla="*/ 512 h 756"/>
                <a:gd name="T24" fmla="*/ 19 w 19"/>
                <a:gd name="T25" fmla="*/ 474 h 756"/>
                <a:gd name="T26" fmla="*/ 0 w 19"/>
                <a:gd name="T27" fmla="*/ 455 h 756"/>
                <a:gd name="T28" fmla="*/ 19 w 19"/>
                <a:gd name="T29" fmla="*/ 474 h 756"/>
                <a:gd name="T30" fmla="*/ 0 w 19"/>
                <a:gd name="T31" fmla="*/ 417 h 756"/>
                <a:gd name="T32" fmla="*/ 19 w 19"/>
                <a:gd name="T33" fmla="*/ 398 h 756"/>
                <a:gd name="T34" fmla="*/ 19 w 19"/>
                <a:gd name="T35" fmla="*/ 360 h 756"/>
                <a:gd name="T36" fmla="*/ 0 w 19"/>
                <a:gd name="T37" fmla="*/ 341 h 756"/>
                <a:gd name="T38" fmla="*/ 19 w 19"/>
                <a:gd name="T39" fmla="*/ 360 h 756"/>
                <a:gd name="T40" fmla="*/ 0 w 19"/>
                <a:gd name="T41" fmla="*/ 303 h 756"/>
                <a:gd name="T42" fmla="*/ 19 w 19"/>
                <a:gd name="T43" fmla="*/ 284 h 756"/>
                <a:gd name="T44" fmla="*/ 19 w 19"/>
                <a:gd name="T45" fmla="*/ 246 h 756"/>
                <a:gd name="T46" fmla="*/ 0 w 19"/>
                <a:gd name="T47" fmla="*/ 227 h 756"/>
                <a:gd name="T48" fmla="*/ 19 w 19"/>
                <a:gd name="T49" fmla="*/ 246 h 756"/>
                <a:gd name="T50" fmla="*/ 0 w 19"/>
                <a:gd name="T51" fmla="*/ 190 h 756"/>
                <a:gd name="T52" fmla="*/ 19 w 19"/>
                <a:gd name="T53" fmla="*/ 171 h 756"/>
                <a:gd name="T54" fmla="*/ 19 w 19"/>
                <a:gd name="T55" fmla="*/ 133 h 756"/>
                <a:gd name="T56" fmla="*/ 0 w 19"/>
                <a:gd name="T57" fmla="*/ 114 h 756"/>
                <a:gd name="T58" fmla="*/ 19 w 19"/>
                <a:gd name="T59" fmla="*/ 133 h 756"/>
                <a:gd name="T60" fmla="*/ 0 w 19"/>
                <a:gd name="T61" fmla="*/ 76 h 756"/>
                <a:gd name="T62" fmla="*/ 19 w 19"/>
                <a:gd name="T63" fmla="*/ 57 h 756"/>
                <a:gd name="T64" fmla="*/ 19 w 19"/>
                <a:gd name="T65" fmla="*/ 19 h 756"/>
                <a:gd name="T66" fmla="*/ 0 w 19"/>
                <a:gd name="T67" fmla="*/ 0 h 756"/>
                <a:gd name="T68" fmla="*/ 19 w 19"/>
                <a:gd name="T69"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756">
                  <a:moveTo>
                    <a:pt x="19" y="756"/>
                  </a:moveTo>
                  <a:lnTo>
                    <a:pt x="0" y="756"/>
                  </a:lnTo>
                  <a:lnTo>
                    <a:pt x="0" y="739"/>
                  </a:lnTo>
                  <a:lnTo>
                    <a:pt x="19" y="739"/>
                  </a:lnTo>
                  <a:lnTo>
                    <a:pt x="19" y="756"/>
                  </a:lnTo>
                  <a:close/>
                  <a:moveTo>
                    <a:pt x="19" y="701"/>
                  </a:moveTo>
                  <a:lnTo>
                    <a:pt x="0" y="701"/>
                  </a:lnTo>
                  <a:lnTo>
                    <a:pt x="0" y="682"/>
                  </a:lnTo>
                  <a:lnTo>
                    <a:pt x="19" y="682"/>
                  </a:lnTo>
                  <a:lnTo>
                    <a:pt x="19" y="701"/>
                  </a:lnTo>
                  <a:close/>
                  <a:moveTo>
                    <a:pt x="19" y="644"/>
                  </a:moveTo>
                  <a:lnTo>
                    <a:pt x="0" y="644"/>
                  </a:lnTo>
                  <a:lnTo>
                    <a:pt x="0" y="625"/>
                  </a:lnTo>
                  <a:lnTo>
                    <a:pt x="19" y="625"/>
                  </a:lnTo>
                  <a:lnTo>
                    <a:pt x="19" y="644"/>
                  </a:lnTo>
                  <a:close/>
                  <a:moveTo>
                    <a:pt x="19" y="587"/>
                  </a:moveTo>
                  <a:lnTo>
                    <a:pt x="0" y="587"/>
                  </a:lnTo>
                  <a:lnTo>
                    <a:pt x="0" y="568"/>
                  </a:lnTo>
                  <a:lnTo>
                    <a:pt x="19" y="568"/>
                  </a:lnTo>
                  <a:lnTo>
                    <a:pt x="19" y="587"/>
                  </a:lnTo>
                  <a:close/>
                  <a:moveTo>
                    <a:pt x="19" y="531"/>
                  </a:moveTo>
                  <a:lnTo>
                    <a:pt x="0" y="531"/>
                  </a:lnTo>
                  <a:lnTo>
                    <a:pt x="0" y="512"/>
                  </a:lnTo>
                  <a:lnTo>
                    <a:pt x="19" y="512"/>
                  </a:lnTo>
                  <a:lnTo>
                    <a:pt x="19" y="531"/>
                  </a:lnTo>
                  <a:close/>
                  <a:moveTo>
                    <a:pt x="19" y="474"/>
                  </a:moveTo>
                  <a:lnTo>
                    <a:pt x="0" y="474"/>
                  </a:lnTo>
                  <a:lnTo>
                    <a:pt x="0" y="455"/>
                  </a:lnTo>
                  <a:lnTo>
                    <a:pt x="19" y="455"/>
                  </a:lnTo>
                  <a:lnTo>
                    <a:pt x="19" y="474"/>
                  </a:lnTo>
                  <a:close/>
                  <a:moveTo>
                    <a:pt x="19" y="417"/>
                  </a:moveTo>
                  <a:lnTo>
                    <a:pt x="0" y="417"/>
                  </a:lnTo>
                  <a:lnTo>
                    <a:pt x="0" y="398"/>
                  </a:lnTo>
                  <a:lnTo>
                    <a:pt x="19" y="398"/>
                  </a:lnTo>
                  <a:lnTo>
                    <a:pt x="19" y="417"/>
                  </a:lnTo>
                  <a:close/>
                  <a:moveTo>
                    <a:pt x="19" y="360"/>
                  </a:moveTo>
                  <a:lnTo>
                    <a:pt x="0" y="360"/>
                  </a:lnTo>
                  <a:lnTo>
                    <a:pt x="0" y="341"/>
                  </a:lnTo>
                  <a:lnTo>
                    <a:pt x="19" y="341"/>
                  </a:lnTo>
                  <a:lnTo>
                    <a:pt x="19" y="360"/>
                  </a:lnTo>
                  <a:close/>
                  <a:moveTo>
                    <a:pt x="19" y="303"/>
                  </a:moveTo>
                  <a:lnTo>
                    <a:pt x="0" y="303"/>
                  </a:lnTo>
                  <a:lnTo>
                    <a:pt x="0" y="284"/>
                  </a:lnTo>
                  <a:lnTo>
                    <a:pt x="19" y="284"/>
                  </a:lnTo>
                  <a:lnTo>
                    <a:pt x="19" y="303"/>
                  </a:lnTo>
                  <a:close/>
                  <a:moveTo>
                    <a:pt x="19" y="246"/>
                  </a:moveTo>
                  <a:lnTo>
                    <a:pt x="0" y="246"/>
                  </a:lnTo>
                  <a:lnTo>
                    <a:pt x="0" y="227"/>
                  </a:lnTo>
                  <a:lnTo>
                    <a:pt x="19" y="227"/>
                  </a:lnTo>
                  <a:lnTo>
                    <a:pt x="19" y="246"/>
                  </a:lnTo>
                  <a:close/>
                  <a:moveTo>
                    <a:pt x="19" y="190"/>
                  </a:moveTo>
                  <a:lnTo>
                    <a:pt x="0" y="190"/>
                  </a:lnTo>
                  <a:lnTo>
                    <a:pt x="0" y="171"/>
                  </a:lnTo>
                  <a:lnTo>
                    <a:pt x="19" y="171"/>
                  </a:lnTo>
                  <a:lnTo>
                    <a:pt x="19" y="190"/>
                  </a:lnTo>
                  <a:close/>
                  <a:moveTo>
                    <a:pt x="19" y="133"/>
                  </a:moveTo>
                  <a:lnTo>
                    <a:pt x="0" y="133"/>
                  </a:lnTo>
                  <a:lnTo>
                    <a:pt x="0" y="114"/>
                  </a:lnTo>
                  <a:lnTo>
                    <a:pt x="19" y="114"/>
                  </a:lnTo>
                  <a:lnTo>
                    <a:pt x="19" y="133"/>
                  </a:lnTo>
                  <a:close/>
                  <a:moveTo>
                    <a:pt x="19" y="76"/>
                  </a:moveTo>
                  <a:lnTo>
                    <a:pt x="0" y="76"/>
                  </a:lnTo>
                  <a:lnTo>
                    <a:pt x="0" y="57"/>
                  </a:lnTo>
                  <a:lnTo>
                    <a:pt x="19" y="57"/>
                  </a:lnTo>
                  <a:lnTo>
                    <a:pt x="19" y="76"/>
                  </a:lnTo>
                  <a:close/>
                  <a:moveTo>
                    <a:pt x="19" y="19"/>
                  </a:moveTo>
                  <a:lnTo>
                    <a:pt x="0" y="19"/>
                  </a:lnTo>
                  <a:lnTo>
                    <a:pt x="0" y="0"/>
                  </a:lnTo>
                  <a:lnTo>
                    <a:pt x="19" y="0"/>
                  </a:lnTo>
                  <a:lnTo>
                    <a:pt x="19"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71" name="Freeform 39"/>
            <p:cNvSpPr>
              <a:spLocks noEditPoints="1"/>
            </p:cNvSpPr>
            <p:nvPr/>
          </p:nvSpPr>
          <p:spPr bwMode="auto">
            <a:xfrm>
              <a:off x="9568731" y="2370790"/>
              <a:ext cx="56748" cy="537605"/>
            </a:xfrm>
            <a:custGeom>
              <a:avLst/>
              <a:gdLst>
                <a:gd name="T0" fmla="*/ 19 w 19"/>
                <a:gd name="T1" fmla="*/ 417 h 417"/>
                <a:gd name="T2" fmla="*/ 0 w 19"/>
                <a:gd name="T3" fmla="*/ 417 h 417"/>
                <a:gd name="T4" fmla="*/ 0 w 19"/>
                <a:gd name="T5" fmla="*/ 398 h 417"/>
                <a:gd name="T6" fmla="*/ 19 w 19"/>
                <a:gd name="T7" fmla="*/ 398 h 417"/>
                <a:gd name="T8" fmla="*/ 19 w 19"/>
                <a:gd name="T9" fmla="*/ 417 h 417"/>
                <a:gd name="T10" fmla="*/ 19 w 19"/>
                <a:gd name="T11" fmla="*/ 360 h 417"/>
                <a:gd name="T12" fmla="*/ 0 w 19"/>
                <a:gd name="T13" fmla="*/ 360 h 417"/>
                <a:gd name="T14" fmla="*/ 0 w 19"/>
                <a:gd name="T15" fmla="*/ 341 h 417"/>
                <a:gd name="T16" fmla="*/ 19 w 19"/>
                <a:gd name="T17" fmla="*/ 341 h 417"/>
                <a:gd name="T18" fmla="*/ 19 w 19"/>
                <a:gd name="T19" fmla="*/ 360 h 417"/>
                <a:gd name="T20" fmla="*/ 19 w 19"/>
                <a:gd name="T21" fmla="*/ 303 h 417"/>
                <a:gd name="T22" fmla="*/ 0 w 19"/>
                <a:gd name="T23" fmla="*/ 303 h 417"/>
                <a:gd name="T24" fmla="*/ 0 w 19"/>
                <a:gd name="T25" fmla="*/ 285 h 417"/>
                <a:gd name="T26" fmla="*/ 19 w 19"/>
                <a:gd name="T27" fmla="*/ 285 h 417"/>
                <a:gd name="T28" fmla="*/ 19 w 19"/>
                <a:gd name="T29" fmla="*/ 303 h 417"/>
                <a:gd name="T30" fmla="*/ 19 w 19"/>
                <a:gd name="T31" fmla="*/ 247 h 417"/>
                <a:gd name="T32" fmla="*/ 0 w 19"/>
                <a:gd name="T33" fmla="*/ 247 h 417"/>
                <a:gd name="T34" fmla="*/ 0 w 19"/>
                <a:gd name="T35" fmla="*/ 228 h 417"/>
                <a:gd name="T36" fmla="*/ 19 w 19"/>
                <a:gd name="T37" fmla="*/ 228 h 417"/>
                <a:gd name="T38" fmla="*/ 19 w 19"/>
                <a:gd name="T39" fmla="*/ 247 h 417"/>
                <a:gd name="T40" fmla="*/ 19 w 19"/>
                <a:gd name="T41" fmla="*/ 190 h 417"/>
                <a:gd name="T42" fmla="*/ 0 w 19"/>
                <a:gd name="T43" fmla="*/ 190 h 417"/>
                <a:gd name="T44" fmla="*/ 0 w 19"/>
                <a:gd name="T45" fmla="*/ 171 h 417"/>
                <a:gd name="T46" fmla="*/ 19 w 19"/>
                <a:gd name="T47" fmla="*/ 171 h 417"/>
                <a:gd name="T48" fmla="*/ 19 w 19"/>
                <a:gd name="T49" fmla="*/ 190 h 417"/>
                <a:gd name="T50" fmla="*/ 19 w 19"/>
                <a:gd name="T51" fmla="*/ 133 h 417"/>
                <a:gd name="T52" fmla="*/ 0 w 19"/>
                <a:gd name="T53" fmla="*/ 133 h 417"/>
                <a:gd name="T54" fmla="*/ 0 w 19"/>
                <a:gd name="T55" fmla="*/ 114 h 417"/>
                <a:gd name="T56" fmla="*/ 19 w 19"/>
                <a:gd name="T57" fmla="*/ 114 h 417"/>
                <a:gd name="T58" fmla="*/ 19 w 19"/>
                <a:gd name="T59" fmla="*/ 133 h 417"/>
                <a:gd name="T60" fmla="*/ 19 w 19"/>
                <a:gd name="T61" fmla="*/ 76 h 417"/>
                <a:gd name="T62" fmla="*/ 0 w 19"/>
                <a:gd name="T63" fmla="*/ 76 h 417"/>
                <a:gd name="T64" fmla="*/ 0 w 19"/>
                <a:gd name="T65" fmla="*/ 57 h 417"/>
                <a:gd name="T66" fmla="*/ 19 w 19"/>
                <a:gd name="T67" fmla="*/ 57 h 417"/>
                <a:gd name="T68" fmla="*/ 19 w 19"/>
                <a:gd name="T69" fmla="*/ 76 h 417"/>
                <a:gd name="T70" fmla="*/ 19 w 19"/>
                <a:gd name="T71" fmla="*/ 19 h 417"/>
                <a:gd name="T72" fmla="*/ 0 w 19"/>
                <a:gd name="T73" fmla="*/ 19 h 417"/>
                <a:gd name="T74" fmla="*/ 0 w 19"/>
                <a:gd name="T75" fmla="*/ 0 h 417"/>
                <a:gd name="T76" fmla="*/ 19 w 19"/>
                <a:gd name="T77" fmla="*/ 0 h 417"/>
                <a:gd name="T78" fmla="*/ 19 w 19"/>
                <a:gd name="T79" fmla="*/ 1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 h="417">
                  <a:moveTo>
                    <a:pt x="19" y="417"/>
                  </a:moveTo>
                  <a:lnTo>
                    <a:pt x="0" y="417"/>
                  </a:lnTo>
                  <a:lnTo>
                    <a:pt x="0" y="398"/>
                  </a:lnTo>
                  <a:lnTo>
                    <a:pt x="19" y="398"/>
                  </a:lnTo>
                  <a:lnTo>
                    <a:pt x="19" y="417"/>
                  </a:lnTo>
                  <a:close/>
                  <a:moveTo>
                    <a:pt x="19" y="360"/>
                  </a:moveTo>
                  <a:lnTo>
                    <a:pt x="0" y="360"/>
                  </a:lnTo>
                  <a:lnTo>
                    <a:pt x="0" y="341"/>
                  </a:lnTo>
                  <a:lnTo>
                    <a:pt x="19" y="341"/>
                  </a:lnTo>
                  <a:lnTo>
                    <a:pt x="19" y="360"/>
                  </a:lnTo>
                  <a:close/>
                  <a:moveTo>
                    <a:pt x="19" y="303"/>
                  </a:moveTo>
                  <a:lnTo>
                    <a:pt x="0" y="303"/>
                  </a:lnTo>
                  <a:lnTo>
                    <a:pt x="0" y="285"/>
                  </a:lnTo>
                  <a:lnTo>
                    <a:pt x="19" y="285"/>
                  </a:lnTo>
                  <a:lnTo>
                    <a:pt x="19" y="303"/>
                  </a:lnTo>
                  <a:close/>
                  <a:moveTo>
                    <a:pt x="19" y="247"/>
                  </a:moveTo>
                  <a:lnTo>
                    <a:pt x="0" y="247"/>
                  </a:lnTo>
                  <a:lnTo>
                    <a:pt x="0" y="228"/>
                  </a:lnTo>
                  <a:lnTo>
                    <a:pt x="19" y="228"/>
                  </a:lnTo>
                  <a:lnTo>
                    <a:pt x="19" y="247"/>
                  </a:lnTo>
                  <a:close/>
                  <a:moveTo>
                    <a:pt x="19" y="190"/>
                  </a:moveTo>
                  <a:lnTo>
                    <a:pt x="0" y="190"/>
                  </a:lnTo>
                  <a:lnTo>
                    <a:pt x="0" y="171"/>
                  </a:lnTo>
                  <a:lnTo>
                    <a:pt x="19" y="171"/>
                  </a:lnTo>
                  <a:lnTo>
                    <a:pt x="19" y="190"/>
                  </a:lnTo>
                  <a:close/>
                  <a:moveTo>
                    <a:pt x="19" y="133"/>
                  </a:moveTo>
                  <a:lnTo>
                    <a:pt x="0" y="133"/>
                  </a:lnTo>
                  <a:lnTo>
                    <a:pt x="0" y="114"/>
                  </a:lnTo>
                  <a:lnTo>
                    <a:pt x="19" y="114"/>
                  </a:lnTo>
                  <a:lnTo>
                    <a:pt x="19" y="133"/>
                  </a:lnTo>
                  <a:close/>
                  <a:moveTo>
                    <a:pt x="19" y="76"/>
                  </a:moveTo>
                  <a:lnTo>
                    <a:pt x="0" y="76"/>
                  </a:lnTo>
                  <a:lnTo>
                    <a:pt x="0" y="57"/>
                  </a:lnTo>
                  <a:lnTo>
                    <a:pt x="19" y="57"/>
                  </a:lnTo>
                  <a:lnTo>
                    <a:pt x="19" y="76"/>
                  </a:lnTo>
                  <a:close/>
                  <a:moveTo>
                    <a:pt x="19" y="19"/>
                  </a:moveTo>
                  <a:lnTo>
                    <a:pt x="0" y="19"/>
                  </a:lnTo>
                  <a:lnTo>
                    <a:pt x="0" y="0"/>
                  </a:lnTo>
                  <a:lnTo>
                    <a:pt x="19" y="0"/>
                  </a:lnTo>
                  <a:lnTo>
                    <a:pt x="19"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72" name="文本框 71"/>
            <p:cNvSpPr txBox="1"/>
            <p:nvPr/>
          </p:nvSpPr>
          <p:spPr>
            <a:xfrm>
              <a:off x="6579056" y="1844923"/>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sp>
          <p:nvSpPr>
            <p:cNvPr id="73" name="文本框 72"/>
            <p:cNvSpPr txBox="1"/>
            <p:nvPr/>
          </p:nvSpPr>
          <p:spPr>
            <a:xfrm>
              <a:off x="8839232" y="1959107"/>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sp>
          <p:nvSpPr>
            <p:cNvPr id="74" name="文本框 73"/>
            <p:cNvSpPr txBox="1"/>
            <p:nvPr/>
          </p:nvSpPr>
          <p:spPr>
            <a:xfrm>
              <a:off x="6938952" y="5887123"/>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sp>
          <p:nvSpPr>
            <p:cNvPr id="75" name="文本框 74"/>
            <p:cNvSpPr txBox="1"/>
            <p:nvPr/>
          </p:nvSpPr>
          <p:spPr>
            <a:xfrm>
              <a:off x="9199128" y="5887123"/>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sp>
          <p:nvSpPr>
            <p:cNvPr id="79" name="Freeform 38"/>
            <p:cNvSpPr>
              <a:spLocks noEditPoints="1"/>
            </p:cNvSpPr>
            <p:nvPr/>
          </p:nvSpPr>
          <p:spPr bwMode="auto">
            <a:xfrm flipH="1">
              <a:off x="6557229" y="3583653"/>
              <a:ext cx="45719" cy="779647"/>
            </a:xfrm>
            <a:custGeom>
              <a:avLst/>
              <a:gdLst>
                <a:gd name="T0" fmla="*/ 0 w 19"/>
                <a:gd name="T1" fmla="*/ 756 h 756"/>
                <a:gd name="T2" fmla="*/ 19 w 19"/>
                <a:gd name="T3" fmla="*/ 739 h 756"/>
                <a:gd name="T4" fmla="*/ 19 w 19"/>
                <a:gd name="T5" fmla="*/ 701 h 756"/>
                <a:gd name="T6" fmla="*/ 0 w 19"/>
                <a:gd name="T7" fmla="*/ 682 h 756"/>
                <a:gd name="T8" fmla="*/ 19 w 19"/>
                <a:gd name="T9" fmla="*/ 701 h 756"/>
                <a:gd name="T10" fmla="*/ 0 w 19"/>
                <a:gd name="T11" fmla="*/ 644 h 756"/>
                <a:gd name="T12" fmla="*/ 19 w 19"/>
                <a:gd name="T13" fmla="*/ 625 h 756"/>
                <a:gd name="T14" fmla="*/ 19 w 19"/>
                <a:gd name="T15" fmla="*/ 587 h 756"/>
                <a:gd name="T16" fmla="*/ 0 w 19"/>
                <a:gd name="T17" fmla="*/ 568 h 756"/>
                <a:gd name="T18" fmla="*/ 19 w 19"/>
                <a:gd name="T19" fmla="*/ 587 h 756"/>
                <a:gd name="T20" fmla="*/ 0 w 19"/>
                <a:gd name="T21" fmla="*/ 531 h 756"/>
                <a:gd name="T22" fmla="*/ 19 w 19"/>
                <a:gd name="T23" fmla="*/ 512 h 756"/>
                <a:gd name="T24" fmla="*/ 19 w 19"/>
                <a:gd name="T25" fmla="*/ 474 h 756"/>
                <a:gd name="T26" fmla="*/ 0 w 19"/>
                <a:gd name="T27" fmla="*/ 455 h 756"/>
                <a:gd name="T28" fmla="*/ 19 w 19"/>
                <a:gd name="T29" fmla="*/ 474 h 756"/>
                <a:gd name="T30" fmla="*/ 0 w 19"/>
                <a:gd name="T31" fmla="*/ 417 h 756"/>
                <a:gd name="T32" fmla="*/ 19 w 19"/>
                <a:gd name="T33" fmla="*/ 398 h 756"/>
                <a:gd name="T34" fmla="*/ 19 w 19"/>
                <a:gd name="T35" fmla="*/ 360 h 756"/>
                <a:gd name="T36" fmla="*/ 0 w 19"/>
                <a:gd name="T37" fmla="*/ 341 h 756"/>
                <a:gd name="T38" fmla="*/ 19 w 19"/>
                <a:gd name="T39" fmla="*/ 360 h 756"/>
                <a:gd name="T40" fmla="*/ 0 w 19"/>
                <a:gd name="T41" fmla="*/ 303 h 756"/>
                <a:gd name="T42" fmla="*/ 19 w 19"/>
                <a:gd name="T43" fmla="*/ 284 h 756"/>
                <a:gd name="T44" fmla="*/ 19 w 19"/>
                <a:gd name="T45" fmla="*/ 246 h 756"/>
                <a:gd name="T46" fmla="*/ 0 w 19"/>
                <a:gd name="T47" fmla="*/ 227 h 756"/>
                <a:gd name="T48" fmla="*/ 19 w 19"/>
                <a:gd name="T49" fmla="*/ 246 h 756"/>
                <a:gd name="T50" fmla="*/ 0 w 19"/>
                <a:gd name="T51" fmla="*/ 190 h 756"/>
                <a:gd name="T52" fmla="*/ 19 w 19"/>
                <a:gd name="T53" fmla="*/ 171 h 756"/>
                <a:gd name="T54" fmla="*/ 19 w 19"/>
                <a:gd name="T55" fmla="*/ 133 h 756"/>
                <a:gd name="T56" fmla="*/ 0 w 19"/>
                <a:gd name="T57" fmla="*/ 114 h 756"/>
                <a:gd name="T58" fmla="*/ 19 w 19"/>
                <a:gd name="T59" fmla="*/ 133 h 756"/>
                <a:gd name="T60" fmla="*/ 0 w 19"/>
                <a:gd name="T61" fmla="*/ 76 h 756"/>
                <a:gd name="T62" fmla="*/ 19 w 19"/>
                <a:gd name="T63" fmla="*/ 57 h 756"/>
                <a:gd name="T64" fmla="*/ 19 w 19"/>
                <a:gd name="T65" fmla="*/ 19 h 756"/>
                <a:gd name="T66" fmla="*/ 0 w 19"/>
                <a:gd name="T67" fmla="*/ 0 h 756"/>
                <a:gd name="T68" fmla="*/ 19 w 19"/>
                <a:gd name="T69"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756">
                  <a:moveTo>
                    <a:pt x="19" y="756"/>
                  </a:moveTo>
                  <a:lnTo>
                    <a:pt x="0" y="756"/>
                  </a:lnTo>
                  <a:lnTo>
                    <a:pt x="0" y="739"/>
                  </a:lnTo>
                  <a:lnTo>
                    <a:pt x="19" y="739"/>
                  </a:lnTo>
                  <a:lnTo>
                    <a:pt x="19" y="756"/>
                  </a:lnTo>
                  <a:close/>
                  <a:moveTo>
                    <a:pt x="19" y="701"/>
                  </a:moveTo>
                  <a:lnTo>
                    <a:pt x="0" y="701"/>
                  </a:lnTo>
                  <a:lnTo>
                    <a:pt x="0" y="682"/>
                  </a:lnTo>
                  <a:lnTo>
                    <a:pt x="19" y="682"/>
                  </a:lnTo>
                  <a:lnTo>
                    <a:pt x="19" y="701"/>
                  </a:lnTo>
                  <a:close/>
                  <a:moveTo>
                    <a:pt x="19" y="644"/>
                  </a:moveTo>
                  <a:lnTo>
                    <a:pt x="0" y="644"/>
                  </a:lnTo>
                  <a:lnTo>
                    <a:pt x="0" y="625"/>
                  </a:lnTo>
                  <a:lnTo>
                    <a:pt x="19" y="625"/>
                  </a:lnTo>
                  <a:lnTo>
                    <a:pt x="19" y="644"/>
                  </a:lnTo>
                  <a:close/>
                  <a:moveTo>
                    <a:pt x="19" y="587"/>
                  </a:moveTo>
                  <a:lnTo>
                    <a:pt x="0" y="587"/>
                  </a:lnTo>
                  <a:lnTo>
                    <a:pt x="0" y="568"/>
                  </a:lnTo>
                  <a:lnTo>
                    <a:pt x="19" y="568"/>
                  </a:lnTo>
                  <a:lnTo>
                    <a:pt x="19" y="587"/>
                  </a:lnTo>
                  <a:close/>
                  <a:moveTo>
                    <a:pt x="19" y="531"/>
                  </a:moveTo>
                  <a:lnTo>
                    <a:pt x="0" y="531"/>
                  </a:lnTo>
                  <a:lnTo>
                    <a:pt x="0" y="512"/>
                  </a:lnTo>
                  <a:lnTo>
                    <a:pt x="19" y="512"/>
                  </a:lnTo>
                  <a:lnTo>
                    <a:pt x="19" y="531"/>
                  </a:lnTo>
                  <a:close/>
                  <a:moveTo>
                    <a:pt x="19" y="474"/>
                  </a:moveTo>
                  <a:lnTo>
                    <a:pt x="0" y="474"/>
                  </a:lnTo>
                  <a:lnTo>
                    <a:pt x="0" y="455"/>
                  </a:lnTo>
                  <a:lnTo>
                    <a:pt x="19" y="455"/>
                  </a:lnTo>
                  <a:lnTo>
                    <a:pt x="19" y="474"/>
                  </a:lnTo>
                  <a:close/>
                  <a:moveTo>
                    <a:pt x="19" y="417"/>
                  </a:moveTo>
                  <a:lnTo>
                    <a:pt x="0" y="417"/>
                  </a:lnTo>
                  <a:lnTo>
                    <a:pt x="0" y="398"/>
                  </a:lnTo>
                  <a:lnTo>
                    <a:pt x="19" y="398"/>
                  </a:lnTo>
                  <a:lnTo>
                    <a:pt x="19" y="417"/>
                  </a:lnTo>
                  <a:close/>
                  <a:moveTo>
                    <a:pt x="19" y="360"/>
                  </a:moveTo>
                  <a:lnTo>
                    <a:pt x="0" y="360"/>
                  </a:lnTo>
                  <a:lnTo>
                    <a:pt x="0" y="341"/>
                  </a:lnTo>
                  <a:lnTo>
                    <a:pt x="19" y="341"/>
                  </a:lnTo>
                  <a:lnTo>
                    <a:pt x="19" y="360"/>
                  </a:lnTo>
                  <a:close/>
                  <a:moveTo>
                    <a:pt x="19" y="303"/>
                  </a:moveTo>
                  <a:lnTo>
                    <a:pt x="0" y="303"/>
                  </a:lnTo>
                  <a:lnTo>
                    <a:pt x="0" y="284"/>
                  </a:lnTo>
                  <a:lnTo>
                    <a:pt x="19" y="284"/>
                  </a:lnTo>
                  <a:lnTo>
                    <a:pt x="19" y="303"/>
                  </a:lnTo>
                  <a:close/>
                  <a:moveTo>
                    <a:pt x="19" y="246"/>
                  </a:moveTo>
                  <a:lnTo>
                    <a:pt x="0" y="246"/>
                  </a:lnTo>
                  <a:lnTo>
                    <a:pt x="0" y="227"/>
                  </a:lnTo>
                  <a:lnTo>
                    <a:pt x="19" y="227"/>
                  </a:lnTo>
                  <a:lnTo>
                    <a:pt x="19" y="246"/>
                  </a:lnTo>
                  <a:close/>
                  <a:moveTo>
                    <a:pt x="19" y="190"/>
                  </a:moveTo>
                  <a:lnTo>
                    <a:pt x="0" y="190"/>
                  </a:lnTo>
                  <a:lnTo>
                    <a:pt x="0" y="171"/>
                  </a:lnTo>
                  <a:lnTo>
                    <a:pt x="19" y="171"/>
                  </a:lnTo>
                  <a:lnTo>
                    <a:pt x="19" y="190"/>
                  </a:lnTo>
                  <a:close/>
                  <a:moveTo>
                    <a:pt x="19" y="133"/>
                  </a:moveTo>
                  <a:lnTo>
                    <a:pt x="0" y="133"/>
                  </a:lnTo>
                  <a:lnTo>
                    <a:pt x="0" y="114"/>
                  </a:lnTo>
                  <a:lnTo>
                    <a:pt x="19" y="114"/>
                  </a:lnTo>
                  <a:lnTo>
                    <a:pt x="19" y="133"/>
                  </a:lnTo>
                  <a:close/>
                  <a:moveTo>
                    <a:pt x="19" y="76"/>
                  </a:moveTo>
                  <a:lnTo>
                    <a:pt x="0" y="76"/>
                  </a:lnTo>
                  <a:lnTo>
                    <a:pt x="0" y="57"/>
                  </a:lnTo>
                  <a:lnTo>
                    <a:pt x="19" y="57"/>
                  </a:lnTo>
                  <a:lnTo>
                    <a:pt x="19" y="76"/>
                  </a:lnTo>
                  <a:close/>
                  <a:moveTo>
                    <a:pt x="19" y="19"/>
                  </a:moveTo>
                  <a:lnTo>
                    <a:pt x="0" y="19"/>
                  </a:lnTo>
                  <a:lnTo>
                    <a:pt x="0" y="0"/>
                  </a:lnTo>
                  <a:lnTo>
                    <a:pt x="19" y="0"/>
                  </a:lnTo>
                  <a:lnTo>
                    <a:pt x="19"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80" name="文本框 79"/>
            <p:cNvSpPr txBox="1"/>
            <p:nvPr/>
          </p:nvSpPr>
          <p:spPr>
            <a:xfrm>
              <a:off x="5669608" y="3183541"/>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sp>
          <p:nvSpPr>
            <p:cNvPr id="81" name="Freeform 39"/>
            <p:cNvSpPr>
              <a:spLocks noEditPoints="1"/>
            </p:cNvSpPr>
            <p:nvPr/>
          </p:nvSpPr>
          <p:spPr bwMode="auto">
            <a:xfrm>
              <a:off x="10817913" y="3484829"/>
              <a:ext cx="45719" cy="386499"/>
            </a:xfrm>
            <a:custGeom>
              <a:avLst/>
              <a:gdLst>
                <a:gd name="T0" fmla="*/ 19 w 19"/>
                <a:gd name="T1" fmla="*/ 417 h 417"/>
                <a:gd name="T2" fmla="*/ 0 w 19"/>
                <a:gd name="T3" fmla="*/ 417 h 417"/>
                <a:gd name="T4" fmla="*/ 0 w 19"/>
                <a:gd name="T5" fmla="*/ 398 h 417"/>
                <a:gd name="T6" fmla="*/ 19 w 19"/>
                <a:gd name="T7" fmla="*/ 398 h 417"/>
                <a:gd name="T8" fmla="*/ 19 w 19"/>
                <a:gd name="T9" fmla="*/ 417 h 417"/>
                <a:gd name="T10" fmla="*/ 19 w 19"/>
                <a:gd name="T11" fmla="*/ 360 h 417"/>
                <a:gd name="T12" fmla="*/ 0 w 19"/>
                <a:gd name="T13" fmla="*/ 360 h 417"/>
                <a:gd name="T14" fmla="*/ 0 w 19"/>
                <a:gd name="T15" fmla="*/ 341 h 417"/>
                <a:gd name="T16" fmla="*/ 19 w 19"/>
                <a:gd name="T17" fmla="*/ 341 h 417"/>
                <a:gd name="T18" fmla="*/ 19 w 19"/>
                <a:gd name="T19" fmla="*/ 360 h 417"/>
                <a:gd name="T20" fmla="*/ 19 w 19"/>
                <a:gd name="T21" fmla="*/ 303 h 417"/>
                <a:gd name="T22" fmla="*/ 0 w 19"/>
                <a:gd name="T23" fmla="*/ 303 h 417"/>
                <a:gd name="T24" fmla="*/ 0 w 19"/>
                <a:gd name="T25" fmla="*/ 285 h 417"/>
                <a:gd name="T26" fmla="*/ 19 w 19"/>
                <a:gd name="T27" fmla="*/ 285 h 417"/>
                <a:gd name="T28" fmla="*/ 19 w 19"/>
                <a:gd name="T29" fmla="*/ 303 h 417"/>
                <a:gd name="T30" fmla="*/ 19 w 19"/>
                <a:gd name="T31" fmla="*/ 247 h 417"/>
                <a:gd name="T32" fmla="*/ 0 w 19"/>
                <a:gd name="T33" fmla="*/ 247 h 417"/>
                <a:gd name="T34" fmla="*/ 0 w 19"/>
                <a:gd name="T35" fmla="*/ 228 h 417"/>
                <a:gd name="T36" fmla="*/ 19 w 19"/>
                <a:gd name="T37" fmla="*/ 228 h 417"/>
                <a:gd name="T38" fmla="*/ 19 w 19"/>
                <a:gd name="T39" fmla="*/ 247 h 417"/>
                <a:gd name="T40" fmla="*/ 19 w 19"/>
                <a:gd name="T41" fmla="*/ 190 h 417"/>
                <a:gd name="T42" fmla="*/ 0 w 19"/>
                <a:gd name="T43" fmla="*/ 190 h 417"/>
                <a:gd name="T44" fmla="*/ 0 w 19"/>
                <a:gd name="T45" fmla="*/ 171 h 417"/>
                <a:gd name="T46" fmla="*/ 19 w 19"/>
                <a:gd name="T47" fmla="*/ 171 h 417"/>
                <a:gd name="T48" fmla="*/ 19 w 19"/>
                <a:gd name="T49" fmla="*/ 190 h 417"/>
                <a:gd name="T50" fmla="*/ 19 w 19"/>
                <a:gd name="T51" fmla="*/ 133 h 417"/>
                <a:gd name="T52" fmla="*/ 0 w 19"/>
                <a:gd name="T53" fmla="*/ 133 h 417"/>
                <a:gd name="T54" fmla="*/ 0 w 19"/>
                <a:gd name="T55" fmla="*/ 114 h 417"/>
                <a:gd name="T56" fmla="*/ 19 w 19"/>
                <a:gd name="T57" fmla="*/ 114 h 417"/>
                <a:gd name="T58" fmla="*/ 19 w 19"/>
                <a:gd name="T59" fmla="*/ 133 h 417"/>
                <a:gd name="T60" fmla="*/ 19 w 19"/>
                <a:gd name="T61" fmla="*/ 76 h 417"/>
                <a:gd name="T62" fmla="*/ 0 w 19"/>
                <a:gd name="T63" fmla="*/ 76 h 417"/>
                <a:gd name="T64" fmla="*/ 0 w 19"/>
                <a:gd name="T65" fmla="*/ 57 h 417"/>
                <a:gd name="T66" fmla="*/ 19 w 19"/>
                <a:gd name="T67" fmla="*/ 57 h 417"/>
                <a:gd name="T68" fmla="*/ 19 w 19"/>
                <a:gd name="T69" fmla="*/ 76 h 417"/>
                <a:gd name="T70" fmla="*/ 19 w 19"/>
                <a:gd name="T71" fmla="*/ 19 h 417"/>
                <a:gd name="T72" fmla="*/ 0 w 19"/>
                <a:gd name="T73" fmla="*/ 19 h 417"/>
                <a:gd name="T74" fmla="*/ 0 w 19"/>
                <a:gd name="T75" fmla="*/ 0 h 417"/>
                <a:gd name="T76" fmla="*/ 19 w 19"/>
                <a:gd name="T77" fmla="*/ 0 h 417"/>
                <a:gd name="T78" fmla="*/ 19 w 19"/>
                <a:gd name="T79" fmla="*/ 1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 h="417">
                  <a:moveTo>
                    <a:pt x="19" y="417"/>
                  </a:moveTo>
                  <a:lnTo>
                    <a:pt x="0" y="417"/>
                  </a:lnTo>
                  <a:lnTo>
                    <a:pt x="0" y="398"/>
                  </a:lnTo>
                  <a:lnTo>
                    <a:pt x="19" y="398"/>
                  </a:lnTo>
                  <a:lnTo>
                    <a:pt x="19" y="417"/>
                  </a:lnTo>
                  <a:close/>
                  <a:moveTo>
                    <a:pt x="19" y="360"/>
                  </a:moveTo>
                  <a:lnTo>
                    <a:pt x="0" y="360"/>
                  </a:lnTo>
                  <a:lnTo>
                    <a:pt x="0" y="341"/>
                  </a:lnTo>
                  <a:lnTo>
                    <a:pt x="19" y="341"/>
                  </a:lnTo>
                  <a:lnTo>
                    <a:pt x="19" y="360"/>
                  </a:lnTo>
                  <a:close/>
                  <a:moveTo>
                    <a:pt x="19" y="303"/>
                  </a:moveTo>
                  <a:lnTo>
                    <a:pt x="0" y="303"/>
                  </a:lnTo>
                  <a:lnTo>
                    <a:pt x="0" y="285"/>
                  </a:lnTo>
                  <a:lnTo>
                    <a:pt x="19" y="285"/>
                  </a:lnTo>
                  <a:lnTo>
                    <a:pt x="19" y="303"/>
                  </a:lnTo>
                  <a:close/>
                  <a:moveTo>
                    <a:pt x="19" y="247"/>
                  </a:moveTo>
                  <a:lnTo>
                    <a:pt x="0" y="247"/>
                  </a:lnTo>
                  <a:lnTo>
                    <a:pt x="0" y="228"/>
                  </a:lnTo>
                  <a:lnTo>
                    <a:pt x="19" y="228"/>
                  </a:lnTo>
                  <a:lnTo>
                    <a:pt x="19" y="247"/>
                  </a:lnTo>
                  <a:close/>
                  <a:moveTo>
                    <a:pt x="19" y="190"/>
                  </a:moveTo>
                  <a:lnTo>
                    <a:pt x="0" y="190"/>
                  </a:lnTo>
                  <a:lnTo>
                    <a:pt x="0" y="171"/>
                  </a:lnTo>
                  <a:lnTo>
                    <a:pt x="19" y="171"/>
                  </a:lnTo>
                  <a:lnTo>
                    <a:pt x="19" y="190"/>
                  </a:lnTo>
                  <a:close/>
                  <a:moveTo>
                    <a:pt x="19" y="133"/>
                  </a:moveTo>
                  <a:lnTo>
                    <a:pt x="0" y="133"/>
                  </a:lnTo>
                  <a:lnTo>
                    <a:pt x="0" y="114"/>
                  </a:lnTo>
                  <a:lnTo>
                    <a:pt x="19" y="114"/>
                  </a:lnTo>
                  <a:lnTo>
                    <a:pt x="19" y="133"/>
                  </a:lnTo>
                  <a:close/>
                  <a:moveTo>
                    <a:pt x="19" y="76"/>
                  </a:moveTo>
                  <a:lnTo>
                    <a:pt x="0" y="76"/>
                  </a:lnTo>
                  <a:lnTo>
                    <a:pt x="0" y="57"/>
                  </a:lnTo>
                  <a:lnTo>
                    <a:pt x="19" y="57"/>
                  </a:lnTo>
                  <a:lnTo>
                    <a:pt x="19" y="76"/>
                  </a:lnTo>
                  <a:close/>
                  <a:moveTo>
                    <a:pt x="19" y="19"/>
                  </a:moveTo>
                  <a:lnTo>
                    <a:pt x="0" y="19"/>
                  </a:lnTo>
                  <a:lnTo>
                    <a:pt x="0" y="0"/>
                  </a:lnTo>
                  <a:lnTo>
                    <a:pt x="19" y="0"/>
                  </a:lnTo>
                  <a:lnTo>
                    <a:pt x="19" y="19"/>
                  </a:lnTo>
                  <a:close/>
                </a:path>
              </a:pathLst>
            </a:custGeom>
            <a:solidFill>
              <a:srgbClr val="FFFFFF"/>
            </a:solidFill>
            <a:ln w="9525">
              <a:solidFill>
                <a:srgbClr val="000000"/>
              </a:solidFill>
              <a:round/>
              <a:headEnd/>
              <a:tailEnd/>
            </a:ln>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82" name="文本框 81"/>
            <p:cNvSpPr txBox="1"/>
            <p:nvPr/>
          </p:nvSpPr>
          <p:spPr>
            <a:xfrm>
              <a:off x="10096800" y="3035332"/>
              <a:ext cx="1624759" cy="400110"/>
            </a:xfrm>
            <a:prstGeom prst="rect">
              <a:avLst/>
            </a:prstGeom>
            <a:noFill/>
          </p:spPr>
          <p:txBody>
            <a:bodyPr wrap="square" rtlCol="0">
              <a:spAutoFit/>
            </a:bodyPr>
            <a:lstStyle/>
            <a:p>
              <a:pPr algn="ctr" defTabSz="685800"/>
              <a:r>
                <a:rPr lang="en-US" altLang="zh-CN" sz="2000" b="1" dirty="0">
                  <a:solidFill>
                    <a:srgbClr val="158F90"/>
                  </a:solidFill>
                  <a:ea typeface="微软雅黑" panose="020B0503020204020204" pitchFamily="34" charset="-122"/>
                </a:rPr>
                <a:t>INDEX</a:t>
              </a:r>
              <a:endParaRPr lang="zh-CN" altLang="en-US" sz="2000" b="1" dirty="0">
                <a:solidFill>
                  <a:srgbClr val="158F90"/>
                </a:solidFill>
                <a:ea typeface="微软雅黑" panose="020B0503020204020204" pitchFamily="34" charset="-122"/>
              </a:endParaRPr>
            </a:p>
          </p:txBody>
        </p:sp>
      </p:grpSp>
      <p:sp>
        <p:nvSpPr>
          <p:cNvPr id="50" name="平行四边形 49"/>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18">
            <a:extLst>
              <a:ext uri="{FF2B5EF4-FFF2-40B4-BE49-F238E27FC236}">
                <a16:creationId xmlns:a16="http://schemas.microsoft.com/office/drawing/2014/main" id="{3BE08E00-1972-4BE6-8051-25924845F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463" y="2391010"/>
            <a:ext cx="5064173" cy="3795606"/>
          </a:xfrm>
          <a:prstGeom prst="rect">
            <a:avLst/>
          </a:prstGeom>
        </p:spPr>
      </p:pic>
    </p:spTree>
    <p:extLst>
      <p:ext uri="{BB962C8B-B14F-4D97-AF65-F5344CB8AC3E}">
        <p14:creationId xmlns:p14="http://schemas.microsoft.com/office/powerpoint/2010/main" val="390041782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tretch>
            <a:fillRect/>
          </a:stretch>
        </p:blipFill>
        <p:spPr>
          <a:xfrm>
            <a:off x="-1170959" y="-152400"/>
            <a:ext cx="14325600" cy="7143750"/>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85750" y="-1805996"/>
            <a:ext cx="3905250" cy="10864513"/>
          </a:xfrm>
          <a:prstGeom prst="rect">
            <a:avLst/>
          </a:prstGeom>
          <a:noFill/>
        </p:spPr>
        <p:txBody>
          <a:bodyPr wrap="square" rtlCol="0">
            <a:spAutoFit/>
          </a:bodyPr>
          <a:lstStyle/>
          <a:p>
            <a:r>
              <a:rPr lang="en-US" altLang="zh-CN" sz="70000" b="1" dirty="0">
                <a:solidFill>
                  <a:schemeClr val="bg1"/>
                </a:solidFill>
                <a:latin typeface="Segoe UI" panose="020B0502040204020203" pitchFamily="34" charset="0"/>
                <a:cs typeface="Segoe UI" panose="020B0502040204020203" pitchFamily="34" charset="0"/>
              </a:rPr>
              <a:t>2</a:t>
            </a:r>
            <a:endParaRPr lang="zh-CN" altLang="en-US" sz="70000" b="1" dirty="0">
              <a:solidFill>
                <a:schemeClr val="bg1"/>
              </a:solidFill>
              <a:latin typeface="Segoe UI" panose="020B0502040204020203" pitchFamily="34" charset="0"/>
              <a:cs typeface="Segoe UI" panose="020B0502040204020203" pitchFamily="34" charset="0"/>
            </a:endParaRPr>
          </a:p>
        </p:txBody>
      </p:sp>
      <p:sp>
        <p:nvSpPr>
          <p:cNvPr id="3" name="文本框 2"/>
          <p:cNvSpPr txBox="1"/>
          <p:nvPr/>
        </p:nvSpPr>
        <p:spPr>
          <a:xfrm>
            <a:off x="6037006" y="3008671"/>
            <a:ext cx="3716594" cy="769441"/>
          </a:xfrm>
          <a:prstGeom prst="rect">
            <a:avLst/>
          </a:prstGeom>
          <a:solidFill>
            <a:schemeClr val="bg1"/>
          </a:solidFill>
        </p:spPr>
        <p:txBody>
          <a:bodyPr wrap="square" rtlCol="0">
            <a:spAutoFit/>
          </a:bodyPr>
          <a:lstStyle/>
          <a:p>
            <a:r>
              <a:rPr lang="en-US" altLang="zh-CN" sz="4400" b="1" dirty="0">
                <a:solidFill>
                  <a:srgbClr val="158F90"/>
                </a:solidFill>
              </a:rPr>
              <a:t>Over the sea</a:t>
            </a:r>
            <a:endParaRPr lang="zh-CN" altLang="en-US" sz="4400" b="1" dirty="0">
              <a:solidFill>
                <a:srgbClr val="158F90"/>
              </a:solidFill>
            </a:endParaRPr>
          </a:p>
        </p:txBody>
      </p:sp>
      <p:sp>
        <p:nvSpPr>
          <p:cNvPr id="4" name="文本框 3"/>
          <p:cNvSpPr txBox="1"/>
          <p:nvPr/>
        </p:nvSpPr>
        <p:spPr>
          <a:xfrm>
            <a:off x="5991841" y="3941641"/>
            <a:ext cx="4391024" cy="461665"/>
          </a:xfrm>
          <a:prstGeom prst="rect">
            <a:avLst/>
          </a:prstGeom>
          <a:noFill/>
        </p:spPr>
        <p:txBody>
          <a:bodyPr wrap="square" rtlCol="0">
            <a:spAutoFit/>
          </a:bodyPr>
          <a:lstStyle/>
          <a:p>
            <a:r>
              <a:rPr lang="zh-CN" altLang="en-US" sz="2400" dirty="0">
                <a:solidFill>
                  <a:schemeClr val="bg1"/>
                </a:solidFill>
              </a:rPr>
              <a:t>浮游在海上的的岛屿</a:t>
            </a:r>
          </a:p>
        </p:txBody>
      </p:sp>
    </p:spTree>
    <p:extLst>
      <p:ext uri="{BB962C8B-B14F-4D97-AF65-F5344CB8AC3E}">
        <p14:creationId xmlns:p14="http://schemas.microsoft.com/office/powerpoint/2010/main" val="39359233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2">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rcRect b="80257"/>
          <a:stretch/>
        </p:blipFill>
        <p:spPr>
          <a:xfrm>
            <a:off x="-1018559" y="-76073"/>
            <a:ext cx="14325600" cy="1407220"/>
          </a:xfrm>
          <a:prstGeom prst="rect">
            <a:avLst/>
          </a:prstGeom>
          <a:ln>
            <a:noFill/>
          </a:ln>
          <a:effectLst>
            <a:outerShdw blurRad="50800" dist="38100" dir="2700000" algn="tl" rotWithShape="0">
              <a:prstClr val="black">
                <a:alpha val="40000"/>
              </a:prstClr>
            </a:outerShdw>
          </a:effectLst>
        </p:spPr>
      </p:pic>
      <p:sp>
        <p:nvSpPr>
          <p:cNvPr id="2" name="文本占位符 1"/>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Over the </a:t>
            </a:r>
            <a:r>
              <a:rPr lang="x-none" altLang="zh-CN" dirty="0">
                <a:latin typeface="微软雅黑" panose="020B0503020204020204" pitchFamily="34" charset="-122"/>
                <a:ea typeface="微软雅黑" panose="020B0503020204020204" pitchFamily="34" charset="-122"/>
              </a:rPr>
              <a:t>sea</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x-none" altLang="zh-CN" dirty="0"/>
              <a:t>Details</a:t>
            </a:r>
            <a:endParaRPr lang="zh-CN" altLang="en-US" dirty="0"/>
          </a:p>
        </p:txBody>
      </p:sp>
      <p:cxnSp>
        <p:nvCxnSpPr>
          <p:cNvPr id="50" name="直接连接符 49"/>
          <p:cNvCxnSpPr/>
          <p:nvPr/>
        </p:nvCxnSpPr>
        <p:spPr>
          <a:xfrm>
            <a:off x="1426688" y="2572199"/>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1" name="矩形 6"/>
          <p:cNvSpPr>
            <a:spLocks noChangeArrowheads="1"/>
          </p:cNvSpPr>
          <p:nvPr/>
        </p:nvSpPr>
        <p:spPr bwMode="auto">
          <a:xfrm>
            <a:off x="822331" y="3182733"/>
            <a:ext cx="320940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lnSpc>
                <a:spcPct val="130000"/>
              </a:lnSpc>
              <a:spcBef>
                <a:spcPct val="0"/>
              </a:spcBef>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本场景绝大多数物体使用了 </a:t>
            </a:r>
            <a:r>
              <a:rPr lang="en-US" altLang="zh-CN" sz="1400" dirty="0">
                <a:solidFill>
                  <a:srgbClr val="000000"/>
                </a:solidFill>
                <a:latin typeface="Consolas" panose="020B0609020204030204" pitchFamily="49" charset="0"/>
                <a:ea typeface="微软雅黑" panose="020B0503020204020204" pitchFamily="34" charset="-122"/>
              </a:rPr>
              <a:t>THREE</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的标准材质 </a:t>
            </a:r>
            <a:r>
              <a:rPr lang="en-US" altLang="zh-CN" sz="1400" dirty="0" err="1">
                <a:solidFill>
                  <a:srgbClr val="000000"/>
                </a:solidFill>
                <a:latin typeface="Consolas" panose="020B0609020204030204" pitchFamily="49" charset="0"/>
                <a:ea typeface="微软雅黑" panose="020B0503020204020204" pitchFamily="34" charset="-122"/>
              </a:rPr>
              <a:t>MeshStandardMaterial</a:t>
            </a:r>
            <a:r>
              <a:rPr lang="zh-CN" altLang="en-US" sz="1400" dirty="0">
                <a:solidFill>
                  <a:srgbClr val="000000"/>
                </a:solidFill>
                <a:latin typeface="微软雅黑" panose="020B0503020204020204" pitchFamily="34" charset="-122"/>
                <a:ea typeface="微软雅黑" panose="020B0503020204020204" pitchFamily="34" charset="-122"/>
              </a:rPr>
              <a:t>，其使用的即为冯氏光照模型</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a:spLocks noChangeArrowheads="1"/>
          </p:cNvSpPr>
          <p:nvPr/>
        </p:nvSpPr>
        <p:spPr bwMode="auto">
          <a:xfrm>
            <a:off x="960935" y="2755710"/>
            <a:ext cx="2932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2400" b="1" dirty="0" smtClean="0">
                <a:solidFill>
                  <a:srgbClr val="181715"/>
                </a:solidFill>
                <a:latin typeface="Century Gothic" pitchFamily="34" charset="0"/>
              </a:rPr>
              <a:t>Lighting &amp; Shading</a:t>
            </a:r>
            <a:endParaRPr lang="zh-CN" altLang="en-US" sz="2400" b="1" dirty="0">
              <a:solidFill>
                <a:srgbClr val="181715"/>
              </a:solidFill>
              <a:latin typeface="Century Gothic" pitchFamily="34" charset="0"/>
            </a:endParaRPr>
          </a:p>
        </p:txBody>
      </p:sp>
      <p:cxnSp>
        <p:nvCxnSpPr>
          <p:cNvPr id="54" name="直接连接符 53"/>
          <p:cNvCxnSpPr/>
          <p:nvPr/>
        </p:nvCxnSpPr>
        <p:spPr>
          <a:xfrm>
            <a:off x="5208068" y="2572199"/>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6" name="矩形 7"/>
          <p:cNvSpPr>
            <a:spLocks noChangeArrowheads="1"/>
          </p:cNvSpPr>
          <p:nvPr/>
        </p:nvSpPr>
        <p:spPr bwMode="auto">
          <a:xfrm>
            <a:off x="4839935" y="2753975"/>
            <a:ext cx="2816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dirty="0" smtClean="0">
                <a:solidFill>
                  <a:srgbClr val="181715"/>
                </a:solidFill>
                <a:latin typeface="Century Gothic" pitchFamily="34" charset="0"/>
              </a:rPr>
              <a:t>Shadow Mapping</a:t>
            </a:r>
            <a:endParaRPr lang="zh-CN" altLang="en-US" sz="2400" b="1" dirty="0">
              <a:solidFill>
                <a:srgbClr val="181715"/>
              </a:solidFill>
              <a:latin typeface="Century Gothic" pitchFamily="34" charset="0"/>
            </a:endParaRPr>
          </a:p>
        </p:txBody>
      </p:sp>
      <p:cxnSp>
        <p:nvCxnSpPr>
          <p:cNvPr id="58" name="直接连接符 57"/>
          <p:cNvCxnSpPr/>
          <p:nvPr/>
        </p:nvCxnSpPr>
        <p:spPr>
          <a:xfrm>
            <a:off x="8902349" y="258707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9" name="矩形 6"/>
          <p:cNvSpPr>
            <a:spLocks noChangeArrowheads="1"/>
          </p:cNvSpPr>
          <p:nvPr/>
        </p:nvSpPr>
        <p:spPr bwMode="auto">
          <a:xfrm>
            <a:off x="8410137" y="3182733"/>
            <a:ext cx="3064955" cy="11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400" dirty="0"/>
              <a:t>每个时刻，对物体移动的下一个位置进行判断，通过判断下一个位置的点和岛屿所有节点的距离来判断是否发生碰撞</a:t>
            </a:r>
            <a:endParaRPr lang="zh-CN" altLang="en-US" sz="1400" dirty="0">
              <a:solidFill>
                <a:srgbClr val="181715"/>
              </a:solidFill>
              <a:latin typeface="Century Gothic" pitchFamily="34" charset="0"/>
            </a:endParaRPr>
          </a:p>
        </p:txBody>
      </p:sp>
      <p:sp>
        <p:nvSpPr>
          <p:cNvPr id="60" name="矩形 7"/>
          <p:cNvSpPr>
            <a:spLocks noChangeArrowheads="1"/>
          </p:cNvSpPr>
          <p:nvPr/>
        </p:nvSpPr>
        <p:spPr bwMode="auto">
          <a:xfrm>
            <a:off x="9225912" y="2753975"/>
            <a:ext cx="14334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a:solidFill>
                  <a:srgbClr val="181715"/>
                </a:solidFill>
                <a:latin typeface="Century Gothic" pitchFamily="34" charset="0"/>
              </a:rPr>
              <a:t>Collision</a:t>
            </a:r>
            <a:endParaRPr lang="zh-CN" altLang="en-US" sz="2400" b="1" dirty="0">
              <a:solidFill>
                <a:srgbClr val="181715"/>
              </a:solidFill>
              <a:latin typeface="Century Gothic" pitchFamily="34"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7143" y="1566929"/>
            <a:ext cx="779622" cy="77962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16084" r="16084"/>
          <a:stretch/>
        </p:blipFill>
        <p:spPr>
          <a:xfrm>
            <a:off x="1735095" y="4559594"/>
            <a:ext cx="1463718" cy="1463718"/>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5798" y="1565675"/>
            <a:ext cx="780877" cy="780877"/>
          </a:xfrm>
          <a:prstGeom prst="rect">
            <a:avLst/>
          </a:prstGeom>
        </p:spPr>
      </p:pic>
      <p:sp>
        <p:nvSpPr>
          <p:cNvPr id="28" name="平行四边形 27"/>
          <p:cNvSpPr/>
          <p:nvPr/>
        </p:nvSpPr>
        <p:spPr>
          <a:xfrm>
            <a:off x="620681" y="350198"/>
            <a:ext cx="645934" cy="557825"/>
          </a:xfrm>
          <a:prstGeom prst="parallelogram">
            <a:avLst>
              <a:gd name="adj" fmla="val 38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Lst>
          </a:blip>
          <a:stretch>
            <a:fillRect/>
          </a:stretch>
        </p:blipFill>
        <p:spPr>
          <a:xfrm>
            <a:off x="9153807" y="4553299"/>
            <a:ext cx="1463616" cy="1465823"/>
          </a:xfrm>
          <a:prstGeom prst="rect">
            <a:avLst/>
          </a:prstGeom>
        </p:spPr>
      </p:pic>
      <p:sp>
        <p:nvSpPr>
          <p:cNvPr id="23" name="矩形 6"/>
          <p:cNvSpPr>
            <a:spLocks noChangeArrowheads="1"/>
          </p:cNvSpPr>
          <p:nvPr/>
        </p:nvSpPr>
        <p:spPr bwMode="auto">
          <a:xfrm>
            <a:off x="4366241" y="3182733"/>
            <a:ext cx="3905306"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400" dirty="0"/>
              <a:t>使用一个正交摄像机生成阴影，在 </a:t>
            </a:r>
            <a:r>
              <a:rPr lang="en-US" altLang="zh-CN" sz="1400" dirty="0"/>
              <a:t>THREE </a:t>
            </a:r>
            <a:r>
              <a:rPr lang="zh-CN" altLang="en-US" sz="1400" dirty="0"/>
              <a:t>中，该摄像机挂载在 </a:t>
            </a:r>
            <a:r>
              <a:rPr lang="en-US" altLang="zh-CN" sz="1400" dirty="0" err="1"/>
              <a:t>DirectionalLights</a:t>
            </a:r>
            <a:r>
              <a:rPr lang="en-US" altLang="zh-CN" sz="1400" dirty="0"/>
              <a:t> </a:t>
            </a:r>
            <a:r>
              <a:rPr lang="zh-CN" altLang="en-US" sz="1400" dirty="0"/>
              <a:t>方向光下，设置其对应的参数即可实现（贴图大小，边界等，可以用 </a:t>
            </a:r>
            <a:r>
              <a:rPr lang="en-US" altLang="zh-CN" sz="1400" dirty="0"/>
              <a:t>GUI </a:t>
            </a:r>
            <a:r>
              <a:rPr lang="zh-CN" altLang="en-US" sz="1400" dirty="0"/>
              <a:t>打开阴影摄像机的 </a:t>
            </a:r>
            <a:r>
              <a:rPr lang="en-US" altLang="zh-CN" sz="1400" dirty="0"/>
              <a:t>helper </a:t>
            </a:r>
            <a:r>
              <a:rPr lang="zh-CN" altLang="en-US" sz="1400" dirty="0"/>
              <a:t>）。同时对于需要投射和接受阴影的物体，需要设置其对应的 </a:t>
            </a:r>
            <a:r>
              <a:rPr lang="en-US" altLang="zh-CN" sz="1400" dirty="0" err="1"/>
              <a:t>castShadow</a:t>
            </a:r>
            <a:r>
              <a:rPr lang="en-US" altLang="zh-CN" sz="1400" dirty="0"/>
              <a:t> </a:t>
            </a:r>
            <a:r>
              <a:rPr lang="zh-CN" altLang="en-US" sz="1400" dirty="0"/>
              <a:t>和 </a:t>
            </a:r>
            <a:r>
              <a:rPr lang="en-US" altLang="zh-CN" sz="1400" dirty="0" err="1"/>
              <a:t>receiveShadow</a:t>
            </a:r>
            <a:r>
              <a:rPr lang="en-US" altLang="zh-CN" sz="1400" dirty="0"/>
              <a:t> </a:t>
            </a:r>
            <a:r>
              <a:rPr lang="zh-CN" altLang="en-US" sz="1400" dirty="0"/>
              <a:t>属性。</a:t>
            </a:r>
          </a:p>
        </p:txBody>
      </p:sp>
      <p:pic>
        <p:nvPicPr>
          <p:cNvPr id="11" name="图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2993" y="1565675"/>
            <a:ext cx="780876" cy="780876"/>
          </a:xfrm>
          <a:prstGeom prst="rect">
            <a:avLst/>
          </a:prstGeom>
        </p:spPr>
      </p:pic>
      <p:pic>
        <p:nvPicPr>
          <p:cNvPr id="20" name="图片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69808" y="4906316"/>
            <a:ext cx="2498171" cy="1926994"/>
          </a:xfrm>
          <a:prstGeom prst="rect">
            <a:avLst/>
          </a:prstGeom>
        </p:spPr>
      </p:pic>
      <p:sp>
        <p:nvSpPr>
          <p:cNvPr id="21" name="文本框 20"/>
          <p:cNvSpPr txBox="1"/>
          <p:nvPr/>
        </p:nvSpPr>
        <p:spPr>
          <a:xfrm>
            <a:off x="11399721" y="6470202"/>
            <a:ext cx="792279" cy="362792"/>
          </a:xfrm>
          <a:prstGeom prst="rect">
            <a:avLst/>
          </a:prstGeom>
          <a:noFill/>
          <a:effectLst/>
        </p:spPr>
        <p:txBody>
          <a:bodyPr wrap="square" rtlCol="0">
            <a:spAutoFit/>
          </a:bodyPr>
          <a:lstStyle/>
          <a:p>
            <a:pPr>
              <a:lnSpc>
                <a:spcPct val="120000"/>
              </a:lnSpc>
            </a:pPr>
            <a:r>
              <a:rPr lang="en-US" altLang="zh-CN" sz="1600" dirty="0" smtClean="0">
                <a:solidFill>
                  <a:srgbClr val="FF0000"/>
                </a:solidFill>
                <a:latin typeface="+mn-ea"/>
              </a:rPr>
              <a:t>(</a:t>
            </a:r>
            <a:r>
              <a:rPr lang="zh-CN" altLang="en-US" sz="1600" dirty="0" smtClean="0">
                <a:solidFill>
                  <a:srgbClr val="FF0000"/>
                </a:solidFill>
                <a:latin typeface="+mn-ea"/>
              </a:rPr>
              <a:t>修改</a:t>
            </a:r>
            <a:r>
              <a:rPr lang="en-US" altLang="zh-CN" sz="1600" dirty="0" smtClean="0">
                <a:solidFill>
                  <a:srgbClr val="FF0000"/>
                </a:solidFill>
                <a:latin typeface="+mn-ea"/>
              </a:rPr>
              <a:t>)</a:t>
            </a:r>
            <a:endParaRPr lang="zh-CN" altLang="en-US" sz="1600" dirty="0">
              <a:solidFill>
                <a:srgbClr val="FF0000"/>
              </a:solidFill>
              <a:latin typeface="+mn-ea"/>
            </a:endParaRPr>
          </a:p>
        </p:txBody>
      </p:sp>
    </p:spTree>
    <p:extLst>
      <p:ext uri="{BB962C8B-B14F-4D97-AF65-F5344CB8AC3E}">
        <p14:creationId xmlns:p14="http://schemas.microsoft.com/office/powerpoint/2010/main" val="3731868870"/>
      </p:ext>
    </p:extLst>
  </p:cSld>
  <p:clrMapOvr>
    <a:masterClrMapping/>
  </p:clrMapOvr>
  <p:transition spd="slow">
    <p:wipe/>
  </p:transition>
</p:sld>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44546A"/>
      </a:dk2>
      <a:lt2>
        <a:srgbClr val="E7E6E6"/>
      </a:lt2>
      <a:accent1>
        <a:srgbClr val="1FCAD3"/>
      </a:accent1>
      <a:accent2>
        <a:srgbClr val="EE004A"/>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TotalTime>
  <Words>947</Words>
  <Application>Microsoft Office PowerPoint</Application>
  <PresentationFormat>宽屏</PresentationFormat>
  <Paragraphs>109</Paragraphs>
  <Slides>16</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等线</vt:lpstr>
      <vt:lpstr>宋体</vt:lpstr>
      <vt:lpstr>微软雅黑</vt:lpstr>
      <vt:lpstr>Arial</vt:lpstr>
      <vt:lpstr>Calibri</vt:lpstr>
      <vt:lpstr>Century Gothic</vt:lpstr>
      <vt:lpstr>Consolas</vt:lpstr>
      <vt:lpstr>Segoe UI</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yung lin</cp:lastModifiedBy>
  <cp:revision>94</cp:revision>
  <dcterms:created xsi:type="dcterms:W3CDTF">2015-08-17T05:40:36Z</dcterms:created>
  <dcterms:modified xsi:type="dcterms:W3CDTF">2018-07-13T05:53:10Z</dcterms:modified>
</cp:coreProperties>
</file>